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14B_9B48F3D8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14A_B233CF25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  <p:sldMasterId id="2147483697" r:id="rId5"/>
    <p:sldMasterId id="2147483674" r:id="rId6"/>
  </p:sldMasterIdLst>
  <p:notesMasterIdLst>
    <p:notesMasterId r:id="rId23"/>
  </p:notesMasterIdLst>
  <p:sldIdLst>
    <p:sldId id="309" r:id="rId7"/>
    <p:sldId id="327" r:id="rId8"/>
    <p:sldId id="328" r:id="rId9"/>
    <p:sldId id="329" r:id="rId10"/>
    <p:sldId id="331" r:id="rId11"/>
    <p:sldId id="332" r:id="rId12"/>
    <p:sldId id="333" r:id="rId13"/>
    <p:sldId id="334" r:id="rId14"/>
    <p:sldId id="335" r:id="rId15"/>
    <p:sldId id="330" r:id="rId16"/>
    <p:sldId id="336" r:id="rId17"/>
    <p:sldId id="337" r:id="rId18"/>
    <p:sldId id="338" r:id="rId19"/>
    <p:sldId id="340" r:id="rId20"/>
    <p:sldId id="339" r:id="rId21"/>
    <p:sldId id="326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DC4C51-593B-731E-F23D-6EDD8A9C76F0}" name="Toma Dabulevičienė" initials="TD" userId="S::toma.dabuleviciene@ku.lt::974f97b1-cf7e-439c-bab3-2bcda4ac679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sch" initials="h" lastIdx="1" clrIdx="0">
    <p:extLst>
      <p:ext uri="{19B8F6BF-5375-455C-9EA6-DF929625EA0E}">
        <p15:presenceInfo xmlns:p15="http://schemas.microsoft.com/office/powerpoint/2012/main" userId="hans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EFF4F5"/>
    <a:srgbClr val="E6D297"/>
    <a:srgbClr val="FFCC00"/>
    <a:srgbClr val="FFFFFF"/>
    <a:srgbClr val="F3F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777C9E-0118-D9D3-4B47-A445CE38051A}" v="151" dt="2026-03-19T11:42:06.336"/>
    <p1510:client id="{EDA89996-704D-9375-FE47-53BF9AE01D51}" v="2" dt="2026-03-19T12:13:21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Vidutinis stilius 4 – paryškinima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37" autoAdjust="0"/>
    <p:restoredTop sz="79459" autoAdjust="0"/>
  </p:normalViewPr>
  <p:slideViewPr>
    <p:cSldViewPr snapToGrid="0">
      <p:cViewPr varScale="1">
        <p:scale>
          <a:sx n="59" d="100"/>
          <a:sy n="59" d="100"/>
        </p:scale>
        <p:origin x="96" y="46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eta Kilmonaitė" userId="S::greta.kilmonaite@ku.lt::743356e4-6f3a-4349-bc8b-bea2c35c298c" providerId="AD" clId="Web-{5D777C9E-0118-D9D3-4B47-A445CE38051A}"/>
    <pc:docChg chg="modSld">
      <pc:chgData name="Greta Kilmonaitė" userId="S::greta.kilmonaite@ku.lt::743356e4-6f3a-4349-bc8b-bea2c35c298c" providerId="AD" clId="Web-{5D777C9E-0118-D9D3-4B47-A445CE38051A}" dt="2026-03-19T11:42:06.336" v="141" actId="1076"/>
      <pc:docMkLst>
        <pc:docMk/>
      </pc:docMkLst>
      <pc:sldChg chg="modSp">
        <pc:chgData name="Greta Kilmonaitė" userId="S::greta.kilmonaite@ku.lt::743356e4-6f3a-4349-bc8b-bea2c35c298c" providerId="AD" clId="Web-{5D777C9E-0118-D9D3-4B47-A445CE38051A}" dt="2026-03-19T09:14:04.899" v="2" actId="14100"/>
        <pc:sldMkLst>
          <pc:docMk/>
          <pc:sldMk cId="1436833677" sldId="327"/>
        </pc:sldMkLst>
        <pc:spChg chg="mod">
          <ac:chgData name="Greta Kilmonaitė" userId="S::greta.kilmonaite@ku.lt::743356e4-6f3a-4349-bc8b-bea2c35c298c" providerId="AD" clId="Web-{5D777C9E-0118-D9D3-4B47-A445CE38051A}" dt="2026-03-19T09:13:57.040" v="0" actId="1076"/>
          <ac:spMkLst>
            <pc:docMk/>
            <pc:sldMk cId="1436833677" sldId="327"/>
            <ac:spMk id="6" creationId="{EC724474-4E67-B41C-953E-5859FFD247B8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09:14:04.899" v="2" actId="14100"/>
          <ac:picMkLst>
            <pc:docMk/>
            <pc:sldMk cId="1436833677" sldId="327"/>
            <ac:picMk id="4" creationId="{2E69F752-D0C9-0C2A-ADE7-3C6A476D69B2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09:14:43.119" v="9" actId="1076"/>
        <pc:sldMkLst>
          <pc:docMk/>
          <pc:sldMk cId="4011330340" sldId="328"/>
        </pc:sldMkLst>
        <pc:spChg chg="mod">
          <ac:chgData name="Greta Kilmonaitė" userId="S::greta.kilmonaite@ku.lt::743356e4-6f3a-4349-bc8b-bea2c35c298c" providerId="AD" clId="Web-{5D777C9E-0118-D9D3-4B47-A445CE38051A}" dt="2026-03-19T09:14:26.431" v="3" actId="1076"/>
          <ac:spMkLst>
            <pc:docMk/>
            <pc:sldMk cId="4011330340" sldId="328"/>
            <ac:spMk id="2" creationId="{9F49B6A5-3049-5ECD-A39F-7B49C4A435C3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09:14:37.119" v="6" actId="1076"/>
          <ac:picMkLst>
            <pc:docMk/>
            <pc:sldMk cId="4011330340" sldId="328"/>
            <ac:picMk id="16" creationId="{757689E7-2C40-0452-2606-99C37CB47CB4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4:35.463" v="5" actId="1076"/>
          <ac:picMkLst>
            <pc:docMk/>
            <pc:sldMk cId="4011330340" sldId="328"/>
            <ac:picMk id="18" creationId="{857CD890-8D8A-3D56-D912-8C1E1DB56898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4:33.775" v="4" actId="1076"/>
          <ac:picMkLst>
            <pc:docMk/>
            <pc:sldMk cId="4011330340" sldId="328"/>
            <ac:picMk id="20" creationId="{40D099CB-04C9-E60D-C0BB-1A46F384CA43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4:43.119" v="9" actId="1076"/>
          <ac:picMkLst>
            <pc:docMk/>
            <pc:sldMk cId="4011330340" sldId="328"/>
            <ac:picMk id="22" creationId="{17041BD2-BB63-EE40-B570-88C9C7CB3C68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4:40.963" v="8" actId="1076"/>
          <ac:picMkLst>
            <pc:docMk/>
            <pc:sldMk cId="4011330340" sldId="328"/>
            <ac:picMk id="24" creationId="{75B54B75-A448-6483-8EB2-0C62C2698356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4:38.791" v="7" actId="1076"/>
          <ac:picMkLst>
            <pc:docMk/>
            <pc:sldMk cId="4011330340" sldId="328"/>
            <ac:picMk id="26" creationId="{D250C5FF-7D44-DECF-8A85-D03823C59012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09:15:13.964" v="15" actId="1076"/>
        <pc:sldMkLst>
          <pc:docMk/>
          <pc:sldMk cId="2629579511" sldId="329"/>
        </pc:sldMkLst>
        <pc:spChg chg="mod">
          <ac:chgData name="Greta Kilmonaitė" userId="S::greta.kilmonaite@ku.lt::743356e4-6f3a-4349-bc8b-bea2c35c298c" providerId="AD" clId="Web-{5D777C9E-0118-D9D3-4B47-A445CE38051A}" dt="2026-03-19T09:15:13.964" v="15" actId="1076"/>
          <ac:spMkLst>
            <pc:docMk/>
            <pc:sldMk cId="2629579511" sldId="329"/>
            <ac:spMk id="6" creationId="{F1D39BD9-7785-7073-B881-24D25DF8C552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4:53.698" v="11" actId="1076"/>
          <ac:spMkLst>
            <pc:docMk/>
            <pc:sldMk cId="2629579511" sldId="329"/>
            <ac:spMk id="11" creationId="{1D962392-B887-1603-4F5E-403155EFDE82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4:58.104" v="12" actId="1076"/>
          <ac:spMkLst>
            <pc:docMk/>
            <pc:sldMk cId="2629579511" sldId="329"/>
            <ac:spMk id="12" creationId="{0A9661C1-02F0-6F83-EDCC-63BD427A0ED9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5:10.152" v="14" actId="1076"/>
          <ac:spMkLst>
            <pc:docMk/>
            <pc:sldMk cId="2629579511" sldId="329"/>
            <ac:spMk id="16" creationId="{1B21F525-0D1A-06DA-FBAE-5FC0DCA62DC9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09:14:50.620" v="10" actId="1076"/>
          <ac:picMkLst>
            <pc:docMk/>
            <pc:sldMk cId="2629579511" sldId="329"/>
            <ac:picMk id="8" creationId="{EEA08866-48C5-A0ED-3AF0-49B4B1560232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5:04.401" v="13" actId="14100"/>
          <ac:picMkLst>
            <pc:docMk/>
            <pc:sldMk cId="2629579511" sldId="329"/>
            <ac:picMk id="10" creationId="{F46673EB-1FD3-224A-99F2-3205B799506E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38:16.927" v="87" actId="1076"/>
        <pc:sldMkLst>
          <pc:docMk/>
          <pc:sldMk cId="2989739813" sldId="330"/>
        </pc:sldMkLst>
        <pc:spChg chg="mod">
          <ac:chgData name="Greta Kilmonaitė" userId="S::greta.kilmonaite@ku.lt::743356e4-6f3a-4349-bc8b-bea2c35c298c" providerId="AD" clId="Web-{5D777C9E-0118-D9D3-4B47-A445CE38051A}" dt="2026-03-19T11:38:05.599" v="85" actId="1076"/>
          <ac:spMkLst>
            <pc:docMk/>
            <pc:sldMk cId="2989739813" sldId="330"/>
            <ac:spMk id="11" creationId="{87D29731-BFEE-6BE2-4A17-D9D0B1196B6D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8:16.927" v="87" actId="1076"/>
          <ac:spMkLst>
            <pc:docMk/>
            <pc:sldMk cId="2989739813" sldId="330"/>
            <ac:spMk id="13" creationId="{636B4194-AB76-EC66-67F9-EE9DBF78DFE3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11:38:10.583" v="86" actId="14100"/>
          <ac:picMkLst>
            <pc:docMk/>
            <pc:sldMk cId="2989739813" sldId="330"/>
            <ac:picMk id="6" creationId="{1C2F8BEE-AE60-4D42-565A-2D702B39DDF1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09:17:40.546" v="34" actId="1076"/>
        <pc:sldMkLst>
          <pc:docMk/>
          <pc:sldMk cId="2605249496" sldId="331"/>
        </pc:sldMkLst>
        <pc:spChg chg="mod">
          <ac:chgData name="Greta Kilmonaitė" userId="S::greta.kilmonaite@ku.lt::743356e4-6f3a-4349-bc8b-bea2c35c298c" providerId="AD" clId="Web-{5D777C9E-0118-D9D3-4B47-A445CE38051A}" dt="2026-03-19T09:16:43.982" v="20" actId="1076"/>
          <ac:spMkLst>
            <pc:docMk/>
            <pc:sldMk cId="2605249496" sldId="331"/>
            <ac:spMk id="2" creationId="{910F79AE-036E-4FF5-62FD-C506BA496E25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7:09.686" v="26" actId="1076"/>
          <ac:spMkLst>
            <pc:docMk/>
            <pc:sldMk cId="2605249496" sldId="331"/>
            <ac:spMk id="4" creationId="{5AC32A48-0C3C-9DA8-55C4-9C7393C9B33D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7:35.187" v="32" actId="1076"/>
          <ac:spMkLst>
            <pc:docMk/>
            <pc:sldMk cId="2605249496" sldId="331"/>
            <ac:spMk id="9" creationId="{11F9440A-D475-DBD7-1C0E-76BE83D833E8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6:59.967" v="24" actId="1076"/>
          <ac:spMkLst>
            <pc:docMk/>
            <pc:sldMk cId="2605249496" sldId="331"/>
            <ac:spMk id="11" creationId="{6EC1F3D6-D14E-A8E0-0980-AF509F328152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16:55.030" v="23" actId="1076"/>
          <ac:spMkLst>
            <pc:docMk/>
            <pc:sldMk cId="2605249496" sldId="331"/>
            <ac:spMk id="16" creationId="{B828DE66-7653-428F-9C94-AC3CF17F0266}"/>
          </ac:spMkLst>
        </pc:spChg>
        <pc:grpChg chg="mod">
          <ac:chgData name="Greta Kilmonaitė" userId="S::greta.kilmonaite@ku.lt::743356e4-6f3a-4349-bc8b-bea2c35c298c" providerId="AD" clId="Web-{5D777C9E-0118-D9D3-4B47-A445CE38051A}" dt="2026-03-19T09:17:37.780" v="33" actId="1076"/>
          <ac:grpSpMkLst>
            <pc:docMk/>
            <pc:sldMk cId="2605249496" sldId="331"/>
            <ac:grpSpMk id="15" creationId="{42B39BE2-9BC2-E44C-B96E-69FDAABEA5F2}"/>
          </ac:grpSpMkLst>
        </pc:grpChg>
        <pc:picChg chg="mod">
          <ac:chgData name="Greta Kilmonaitė" userId="S::greta.kilmonaite@ku.lt::743356e4-6f3a-4349-bc8b-bea2c35c298c" providerId="AD" clId="Web-{5D777C9E-0118-D9D3-4B47-A445CE38051A}" dt="2026-03-19T09:16:52.530" v="22" actId="1076"/>
          <ac:picMkLst>
            <pc:docMk/>
            <pc:sldMk cId="2605249496" sldId="331"/>
            <ac:picMk id="7" creationId="{F31008D5-C958-17B5-68BD-72E34BBE4586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17:40.546" v="34" actId="1076"/>
          <ac:picMkLst>
            <pc:docMk/>
            <pc:sldMk cId="2605249496" sldId="331"/>
            <ac:picMk id="14" creationId="{7AC44EA7-9C43-2168-C8CE-D743AB799AB0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09:22:55.898" v="53" actId="1076"/>
        <pc:sldMkLst>
          <pc:docMk/>
          <pc:sldMk cId="2130174097" sldId="332"/>
        </pc:sldMkLst>
        <pc:spChg chg="mod">
          <ac:chgData name="Greta Kilmonaitė" userId="S::greta.kilmonaite@ku.lt::743356e4-6f3a-4349-bc8b-bea2c35c298c" providerId="AD" clId="Web-{5D777C9E-0118-D9D3-4B47-A445CE38051A}" dt="2026-03-19T09:22:41.818" v="48" actId="14100"/>
          <ac:spMkLst>
            <pc:docMk/>
            <pc:sldMk cId="2130174097" sldId="332"/>
            <ac:spMk id="2" creationId="{11945ADE-C6AF-C4D6-4274-08F4B141FFDC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22:55.898" v="53" actId="1076"/>
          <ac:spMkLst>
            <pc:docMk/>
            <pc:sldMk cId="2130174097" sldId="332"/>
            <ac:spMk id="11" creationId="{F2307750-44E3-546D-3179-7C2E6C9331B5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09:22:50.054" v="50" actId="1076"/>
          <ac:picMkLst>
            <pc:docMk/>
            <pc:sldMk cId="2130174097" sldId="332"/>
            <ac:picMk id="10" creationId="{47D444E5-5353-0827-996E-07DD988D9031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09:24:11.185" v="67" actId="1076"/>
        <pc:sldMkLst>
          <pc:docMk/>
          <pc:sldMk cId="1625101682" sldId="333"/>
        </pc:sldMkLst>
        <pc:spChg chg="mod">
          <ac:chgData name="Greta Kilmonaitė" userId="S::greta.kilmonaite@ku.lt::743356e4-6f3a-4349-bc8b-bea2c35c298c" providerId="AD" clId="Web-{5D777C9E-0118-D9D3-4B47-A445CE38051A}" dt="2026-03-19T09:24:11.185" v="67" actId="1076"/>
          <ac:spMkLst>
            <pc:docMk/>
            <pc:sldMk cId="1625101682" sldId="333"/>
            <ac:spMk id="2" creationId="{31240B30-F9B0-80C0-7A65-DC7E4723877E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23:58.965" v="65" actId="1076"/>
          <ac:spMkLst>
            <pc:docMk/>
            <pc:sldMk cId="1625101682" sldId="333"/>
            <ac:spMk id="3" creationId="{E13674BB-7361-14C2-A0E5-DF7527FCA869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23:15.493" v="56" actId="1076"/>
          <ac:spMkLst>
            <pc:docMk/>
            <pc:sldMk cId="1625101682" sldId="333"/>
            <ac:spMk id="9" creationId="{989B236D-23F0-9B7B-3074-6A425682B3A7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24:01.887" v="66" actId="1076"/>
          <ac:spMkLst>
            <pc:docMk/>
            <pc:sldMk cId="1625101682" sldId="333"/>
            <ac:spMk id="11" creationId="{0FDCCEFE-9C0E-B6DD-D3D6-B896006278A3}"/>
          </ac:spMkLst>
        </pc:spChg>
        <pc:spChg chg="mod">
          <ac:chgData name="Greta Kilmonaitė" userId="S::greta.kilmonaite@ku.lt::743356e4-6f3a-4349-bc8b-bea2c35c298c" providerId="AD" clId="Web-{5D777C9E-0118-D9D3-4B47-A445CE38051A}" dt="2026-03-19T09:23:38.604" v="59" actId="1076"/>
          <ac:spMkLst>
            <pc:docMk/>
            <pc:sldMk cId="1625101682" sldId="333"/>
            <ac:spMk id="13" creationId="{36B9FFBC-F646-DE2F-4DB6-D5F7680E70FF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09:23:42.839" v="60" actId="1076"/>
          <ac:picMkLst>
            <pc:docMk/>
            <pc:sldMk cId="1625101682" sldId="333"/>
            <ac:picMk id="5" creationId="{54879EA4-F573-DAB7-D784-02DA0D4E65DA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09:23:54.762" v="64" actId="1076"/>
          <ac:picMkLst>
            <pc:docMk/>
            <pc:sldMk cId="1625101682" sldId="333"/>
            <ac:picMk id="7" creationId="{C2254A4D-A7A4-71D8-7192-D49FBA6BAD27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37:21.098" v="76" actId="1076"/>
        <pc:sldMkLst>
          <pc:docMk/>
          <pc:sldMk cId="3366911078" sldId="334"/>
        </pc:sldMkLst>
        <pc:spChg chg="mod">
          <ac:chgData name="Greta Kilmonaitė" userId="S::greta.kilmonaite@ku.lt::743356e4-6f3a-4349-bc8b-bea2c35c298c" providerId="AD" clId="Web-{5D777C9E-0118-D9D3-4B47-A445CE38051A}" dt="2026-03-19T11:37:21.098" v="76" actId="1076"/>
          <ac:spMkLst>
            <pc:docMk/>
            <pc:sldMk cId="3366911078" sldId="334"/>
            <ac:spMk id="2" creationId="{5E4678F0-8CC3-DFBC-9A03-1E03764676BD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6:52.098" v="71" actId="1076"/>
          <ac:spMkLst>
            <pc:docMk/>
            <pc:sldMk cId="3366911078" sldId="334"/>
            <ac:spMk id="14" creationId="{848D5B73-2AC0-E9BF-DA31-6D04ADE8A1A1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6:59.535" v="73" actId="1076"/>
          <ac:spMkLst>
            <pc:docMk/>
            <pc:sldMk cId="3366911078" sldId="334"/>
            <ac:spMk id="16" creationId="{0411EE17-B985-B3C8-DFBF-92E34607DF7A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7:05.708" v="74" actId="1076"/>
          <ac:spMkLst>
            <pc:docMk/>
            <pc:sldMk cId="3366911078" sldId="334"/>
            <ac:spMk id="21" creationId="{760E39BE-2FAD-6E14-408D-8F81BDE31251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6:56.129" v="72" actId="1076"/>
          <ac:spMkLst>
            <pc:docMk/>
            <pc:sldMk cId="3366911078" sldId="334"/>
            <ac:spMk id="22" creationId="{B7F704AB-C099-F9F7-0669-79F0C476EBBB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11:36:37.519" v="68" actId="1076"/>
          <ac:picMkLst>
            <pc:docMk/>
            <pc:sldMk cId="3366911078" sldId="334"/>
            <ac:picMk id="4" creationId="{C4DF96B0-57FB-A9FC-1E2D-E5B4570C4267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11:36:47.082" v="70" actId="1076"/>
          <ac:picMkLst>
            <pc:docMk/>
            <pc:sldMk cId="3366911078" sldId="334"/>
            <ac:picMk id="6" creationId="{A908DED6-B714-8550-2437-D51B8AF16D07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37:53.427" v="82" actId="1076"/>
        <pc:sldMkLst>
          <pc:docMk/>
          <pc:sldMk cId="4134993881" sldId="335"/>
        </pc:sldMkLst>
        <pc:spChg chg="mod">
          <ac:chgData name="Greta Kilmonaitė" userId="S::greta.kilmonaite@ku.lt::743356e4-6f3a-4349-bc8b-bea2c35c298c" providerId="AD" clId="Web-{5D777C9E-0118-D9D3-4B47-A445CE38051A}" dt="2026-03-19T11:37:35.520" v="77" actId="1076"/>
          <ac:spMkLst>
            <pc:docMk/>
            <pc:sldMk cId="4134993881" sldId="335"/>
            <ac:spMk id="2" creationId="{C8F208F8-65AE-2F53-D50E-4734E9DC3B1B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7:53.427" v="82" actId="1076"/>
          <ac:spMkLst>
            <pc:docMk/>
            <pc:sldMk cId="4134993881" sldId="335"/>
            <ac:spMk id="7" creationId="{AEF9DBA7-37EA-001B-3DFE-865FD6966FA7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11:37:41.426" v="78" actId="1076"/>
          <ac:picMkLst>
            <pc:docMk/>
            <pc:sldMk cId="4134993881" sldId="335"/>
            <ac:picMk id="8" creationId="{B250D758-37E0-2715-D982-924020ED3035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11:37:49.942" v="81" actId="1076"/>
          <ac:picMkLst>
            <pc:docMk/>
            <pc:sldMk cId="4134993881" sldId="335"/>
            <ac:picMk id="10" creationId="{B0EFB5D6-3885-4656-C129-5C4431148846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39:47.709" v="113" actId="1076"/>
        <pc:sldMkLst>
          <pc:docMk/>
          <pc:sldMk cId="2062189076" sldId="336"/>
        </pc:sldMkLst>
        <pc:spChg chg="mod">
          <ac:chgData name="Greta Kilmonaitė" userId="S::greta.kilmonaite@ku.lt::743356e4-6f3a-4349-bc8b-bea2c35c298c" providerId="AD" clId="Web-{5D777C9E-0118-D9D3-4B47-A445CE38051A}" dt="2026-03-19T11:39:47.662" v="110" actId="1076"/>
          <ac:spMkLst>
            <pc:docMk/>
            <pc:sldMk cId="2062189076" sldId="336"/>
            <ac:spMk id="4" creationId="{B49D1C4C-214B-216E-3EEE-CED83A907401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9:47.678" v="111" actId="1076"/>
          <ac:spMkLst>
            <pc:docMk/>
            <pc:sldMk cId="2062189076" sldId="336"/>
            <ac:spMk id="5" creationId="{01EEA23F-F3F2-46EB-4252-60AB3A8A6EB1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9:47.709" v="113" actId="1076"/>
          <ac:spMkLst>
            <pc:docMk/>
            <pc:sldMk cId="2062189076" sldId="336"/>
            <ac:spMk id="9" creationId="{C4D363DE-9566-2123-A49E-33B1D29485EB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8:27.193" v="88" actId="1076"/>
          <ac:spMkLst>
            <pc:docMk/>
            <pc:sldMk cId="2062189076" sldId="336"/>
            <ac:spMk id="11" creationId="{1523BDFD-63DB-674A-AB57-AC98B9B813D5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39:47.616" v="108" actId="1076"/>
          <ac:spMkLst>
            <pc:docMk/>
            <pc:sldMk cId="2062189076" sldId="336"/>
            <ac:spMk id="13" creationId="{DA981C19-3B1F-BF57-49A3-3E7113825DD1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11:39:47.631" v="109" actId="1076"/>
          <ac:picMkLst>
            <pc:docMk/>
            <pc:sldMk cId="2062189076" sldId="336"/>
            <ac:picMk id="3" creationId="{F56AA532-8C8B-3051-FCE5-06FAED7C8994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11:39:47.694" v="112" actId="1076"/>
          <ac:picMkLst>
            <pc:docMk/>
            <pc:sldMk cId="2062189076" sldId="336"/>
            <ac:picMk id="8" creationId="{F9A829DC-A0A4-38B8-E5CC-D000E1F196E3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40:11.335" v="116" actId="1076"/>
        <pc:sldMkLst>
          <pc:docMk/>
          <pc:sldMk cId="2781798977" sldId="337"/>
        </pc:sldMkLst>
        <pc:spChg chg="mod">
          <ac:chgData name="Greta Kilmonaitė" userId="S::greta.kilmonaite@ku.lt::743356e4-6f3a-4349-bc8b-bea2c35c298c" providerId="AD" clId="Web-{5D777C9E-0118-D9D3-4B47-A445CE38051A}" dt="2026-03-19T11:39:56.413" v="114" actId="1076"/>
          <ac:spMkLst>
            <pc:docMk/>
            <pc:sldMk cId="2781798977" sldId="337"/>
            <ac:spMk id="11" creationId="{0C90409A-5C13-FE87-6A6B-84FB2C4D6A2C}"/>
          </ac:spMkLst>
        </pc:spChg>
        <pc:picChg chg="mod">
          <ac:chgData name="Greta Kilmonaitė" userId="S::greta.kilmonaite@ku.lt::743356e4-6f3a-4349-bc8b-bea2c35c298c" providerId="AD" clId="Web-{5D777C9E-0118-D9D3-4B47-A445CE38051A}" dt="2026-03-19T11:40:05.491" v="115" actId="1076"/>
          <ac:picMkLst>
            <pc:docMk/>
            <pc:sldMk cId="2781798977" sldId="337"/>
            <ac:picMk id="16" creationId="{9B3F5549-35D2-A346-9325-56054134F8AA}"/>
          </ac:picMkLst>
        </pc:picChg>
        <pc:picChg chg="mod">
          <ac:chgData name="Greta Kilmonaitė" userId="S::greta.kilmonaite@ku.lt::743356e4-6f3a-4349-bc8b-bea2c35c298c" providerId="AD" clId="Web-{5D777C9E-0118-D9D3-4B47-A445CE38051A}" dt="2026-03-19T11:40:11.335" v="116" actId="1076"/>
          <ac:picMkLst>
            <pc:docMk/>
            <pc:sldMk cId="2781798977" sldId="337"/>
            <ac:picMk id="20" creationId="{3AFAFF35-5BB5-2AE3-5E95-A12A5E29A7D8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41:56.195" v="140" actId="14100"/>
        <pc:sldMkLst>
          <pc:docMk/>
          <pc:sldMk cId="115389215" sldId="338"/>
        </pc:sldMkLst>
        <pc:spChg chg="mod">
          <ac:chgData name="Greta Kilmonaitė" userId="S::greta.kilmonaite@ku.lt::743356e4-6f3a-4349-bc8b-bea2c35c298c" providerId="AD" clId="Web-{5D777C9E-0118-D9D3-4B47-A445CE38051A}" dt="2026-03-19T11:40:25.694" v="117" actId="1076"/>
          <ac:spMkLst>
            <pc:docMk/>
            <pc:sldMk cId="115389215" sldId="338"/>
            <ac:spMk id="11" creationId="{3168539B-141D-7DDD-5FD4-041A67736592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41:56.195" v="140" actId="14100"/>
          <ac:spMkLst>
            <pc:docMk/>
            <pc:sldMk cId="115389215" sldId="338"/>
            <ac:spMk id="17" creationId="{08957EAF-6121-B45E-20BA-0C59A0BFCAD1}"/>
          </ac:spMkLst>
        </pc:spChg>
        <pc:spChg chg="mod">
          <ac:chgData name="Greta Kilmonaitė" userId="S::greta.kilmonaite@ku.lt::743356e4-6f3a-4349-bc8b-bea2c35c298c" providerId="AD" clId="Web-{5D777C9E-0118-D9D3-4B47-A445CE38051A}" dt="2026-03-19T11:41:28.882" v="129" actId="1076"/>
          <ac:spMkLst>
            <pc:docMk/>
            <pc:sldMk cId="115389215" sldId="338"/>
            <ac:spMk id="19" creationId="{8817AFE8-7420-2D8D-9748-9E657292EEFC}"/>
          </ac:spMkLst>
        </pc:spChg>
        <pc:graphicFrameChg chg="mod modGraphic">
          <ac:chgData name="Greta Kilmonaitė" userId="S::greta.kilmonaite@ku.lt::743356e4-6f3a-4349-bc8b-bea2c35c298c" providerId="AD" clId="Web-{5D777C9E-0118-D9D3-4B47-A445CE38051A}" dt="2026-03-19T11:41:09.601" v="124"/>
          <ac:graphicFrameMkLst>
            <pc:docMk/>
            <pc:sldMk cId="115389215" sldId="338"/>
            <ac:graphicFrameMk id="7" creationId="{C9734AFF-DBC6-EF92-49C8-3C42AD8E2FFD}"/>
          </ac:graphicFrameMkLst>
        </pc:graphicFrameChg>
        <pc:picChg chg="mod">
          <ac:chgData name="Greta Kilmonaitė" userId="S::greta.kilmonaite@ku.lt::743356e4-6f3a-4349-bc8b-bea2c35c298c" providerId="AD" clId="Web-{5D777C9E-0118-D9D3-4B47-A445CE38051A}" dt="2026-03-19T11:41:21.898" v="128" actId="1076"/>
          <ac:picMkLst>
            <pc:docMk/>
            <pc:sldMk cId="115389215" sldId="338"/>
            <ac:picMk id="15" creationId="{4E57072D-01B4-7B06-F6A7-5B23783A338D}"/>
          </ac:picMkLst>
        </pc:picChg>
      </pc:sldChg>
      <pc:sldChg chg="modSp">
        <pc:chgData name="Greta Kilmonaitė" userId="S::greta.kilmonaite@ku.lt::743356e4-6f3a-4349-bc8b-bea2c35c298c" providerId="AD" clId="Web-{5D777C9E-0118-D9D3-4B47-A445CE38051A}" dt="2026-03-19T11:42:06.336" v="141" actId="1076"/>
        <pc:sldMkLst>
          <pc:docMk/>
          <pc:sldMk cId="1519321748" sldId="340"/>
        </pc:sldMkLst>
        <pc:spChg chg="mod">
          <ac:chgData name="Greta Kilmonaitė" userId="S::greta.kilmonaite@ku.lt::743356e4-6f3a-4349-bc8b-bea2c35c298c" providerId="AD" clId="Web-{5D777C9E-0118-D9D3-4B47-A445CE38051A}" dt="2026-03-19T11:42:06.336" v="141" actId="1076"/>
          <ac:spMkLst>
            <pc:docMk/>
            <pc:sldMk cId="1519321748" sldId="340"/>
            <ac:spMk id="11" creationId="{4F86C240-3F38-030A-682D-CFAFCF4F39E2}"/>
          </ac:spMkLst>
        </pc:spChg>
      </pc:sldChg>
    </pc:docChg>
  </pc:docChgLst>
</pc:chgInfo>
</file>

<file path=ppt/comments/modernComment_14A_B233CF2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9BA41DA-500F-4A4A-A89A-9E2DD1272A6C}" authorId="{5EDC4C51-593B-731E-F23D-6EDD8A9C76F0}" created="2026-03-19T12:13:21.003">
    <pc:sldMkLst xmlns:pc="http://schemas.microsoft.com/office/powerpoint/2013/main/command">
      <pc:docMk/>
      <pc:sldMk cId="2989739813" sldId="330"/>
    </pc:sldMkLst>
    <p188:txBody>
      <a:bodyPr/>
      <a:lstStyle/>
      <a:p>
        <a:r>
          <a:rPr lang="lt-LT"/>
          <a:t>Čia gal net ir Baziuko salos foto galima įdėti? Jei turim kur :D</a:t>
        </a:r>
      </a:p>
    </p188:txBody>
  </p188:cm>
</p188:cmLst>
</file>

<file path=ppt/comments/modernComment_14B_9B48F3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C2B2CBD-2A80-44F7-AF91-E53AC39E6735}" authorId="{5EDC4C51-593B-731E-F23D-6EDD8A9C76F0}" created="2026-03-19T12:10:02.62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05249496" sldId="331"/>
      <ac:picMk id="7" creationId="{F31008D5-C958-17B5-68BD-72E34BBE4586}"/>
    </ac:deMkLst>
    <p188:txBody>
      <a:bodyPr/>
      <a:lstStyle/>
      <a:p>
        <a:r>
          <a:rPr lang="lt-LT"/>
          <a:t>Tame paveikslėlyje liko "Edit image", gal galima pašalinti :)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F3517-B9EB-449E-AA15-6DE69817769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02F48-F420-4411-8D1B-B17E5A474ED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0134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0261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3EF01-E504-5D39-BD5D-1314ADBAE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C6BFF6-6802-FDDF-17BC-1A69E739F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5A9871-2CEA-F342-8015-DBF1717DC5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7B902-7FB9-B67C-C7ED-DF5597658C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8288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5876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5DB07-1F6F-2D98-7A24-BEA3598C3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5DF4FC-7507-D6A6-FE82-71EAA305A5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EAADD4-66DE-A677-9C3F-8EB7C30803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F10F0F-2558-6E4F-5914-35AEFC888E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2968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AE8C6-9348-FEF3-9D21-27B87D8CE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98394-E8C5-69DB-8178-66669F1453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1BAF2D-21D6-D65D-1A88-159EB746D8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0B2FC-3792-2833-35B8-3861EBB7C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9906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BEA3-F380-FFD9-B07F-87A601740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70C8FE-FCBF-5508-1918-8DAD3E849F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2FCE1F-3A63-5A7D-1B69-C7528488F1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1DC207-52EB-EACC-29E5-3A0047005E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4039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6429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2F9A4-F0DA-A370-A09A-F5975E6DF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00AC1C-8327-58FD-7682-4C2BDBB84F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395739-B9D9-74C7-6221-A99928C7FD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B93C3-113C-DA31-E2C8-E1CA9DB52E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3927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100DE-A8AE-CE47-B893-C56BFCC1D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55EB07-57CF-2DAD-C12D-4B25890A1B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CE7404-43DB-1340-C4FF-0025D17B8E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74857A-A497-61B5-AED4-77918BF96B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366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EC8C1-68B9-A11C-5829-1F4A16D7F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C84A10-AC57-2861-0D92-B9029DFB1D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F4ED49-A72B-BD46-6D3C-1B85FFE92E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C3FC2A-AEA3-BCB8-E6D8-517B2BCB3D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D02F48-F420-4411-8D1B-B17E5A474ED4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370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FCE4F8-F48D-FDF0-9587-024702DF82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41761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DB63DCA-5182-57A7-63DF-81210F5647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164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93204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A915C7-9ECF-E176-05F2-384EE9E2B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94087B4-EE52-BECE-AB02-886AD2E44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9C54269-0558-80CE-5873-6D60EB371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2C08E1B-DF50-48E6-AE8E-FD9DC4F4C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693F6A5-5ED9-BD5A-76C7-AE149F2C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3937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C6A479-06AD-BCA8-F367-4D88C2AB8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2527BA-7961-6684-C4A9-D5E0A4F37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9E3CD35-9E79-14EC-DB82-90C4D7B69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8C86E2D-D4C5-B71C-3FFB-D5987C735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04DFD6-A80E-E2B4-57CD-AD201F4ED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BF284F5-F689-6CF5-A396-68558F6C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7017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B3F52E-3B57-7B14-6A12-B75DE363F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F9EE393-2F6A-32AE-3EBA-6A61F133C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7D0DB8-C7EF-4A69-61D7-0CE43A0C8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6122E828-C252-FBFA-2F74-A672DE4A1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CC4BCC3-E368-D749-13C5-5C4C306F30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432BAB97-4069-08D9-F446-169F8D9B7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675DABB-50A6-7933-5AD7-8B1A18204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314681F-850F-2500-64A2-3CA3F4C5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4533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041908-F615-5BCB-7BA8-4BDC7048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5FEEF57C-05B4-E2C7-38A2-351E98843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F96F70E-9FD7-6381-185B-4A068D0F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C0888E6-4C87-1102-951E-5F6DA96AA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7740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B2FDFD0-04E3-944B-5C67-6F4891C0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3005DC3-8068-CB56-F309-C0FA760CA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6DF38F4-471F-BC28-A0D8-737879216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CB0E2D5-AAB2-F411-23C2-3A4906420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9C89F5F-E972-7EAA-FAAC-F3F3714A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7EF448A-E15C-ED90-4F9A-B7CF7E87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5431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B8B713-B566-DCB3-5D97-C058804EF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C7B5AC4-D0F1-995B-F2E6-78BA08CF3F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90F27E4-3292-2ED2-F3A2-81C060123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C0542C-0A3E-6EEA-9F9F-C620024B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D7A37B9-54E6-62AF-B1CD-BD104F8BF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F0EED90-3AA5-6C62-80AF-C33CF14A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197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86E154-47F7-D2E5-47BA-9B184162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613CCE8-5E7D-9DE1-065A-3191B91E6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E0D4CFB-48FC-028B-F366-8E4C7B7BA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667C53B-1EB6-2AFA-2D4E-E2AB76F6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8FFDE63-2C70-1A8E-8C3A-8B52F3EB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480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878D60A-FCA8-9C2D-7BB7-B3A79523EF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754DC01-6F4D-2B23-670E-721BE11C6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0762709-835F-FEB7-0B4E-547E8187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4489092-226D-DAB2-28DD-63048F1C5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371B54-2563-9F50-5FD3-E6FBF3F0E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9318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6D5944-451D-2194-7953-CDBD9B18A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1911198-C0DD-CC32-A52A-58B03A83CE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7501952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E37F82F-B808-3169-E304-46F230AA3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4374C3D-2591-4229-C405-F8CA5A60E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442638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D57E5-05CB-7C01-DA4A-1C1306D1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239394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08C3A8-80EE-E01C-EE4A-1982438EC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6782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3E01B2E-33CA-B8C3-8385-B51865AE8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3743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54894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5F22221-2120-C581-C888-4550A439B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F40C44-D1BE-D926-0055-FDD8AA5C1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2C3F6C7-018D-73C4-C44C-BBD324034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53014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039159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19D0FD-5A20-B85D-630A-65CE27594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39001030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856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C7690C-F56B-74AA-E738-04588B7BB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CE9CC99-D3CD-D0E7-FB0D-321BAB5B3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E831B40-F1FA-9AA2-BE8C-DD577BF29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734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6314937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A17A5D1-B089-1B13-1D2F-B9EE8C401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F8272C5-0AE9-EDBF-7E12-C64E6EFC0E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2970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7D0D5D1-B57B-394E-A10B-8BC68C3A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2271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517082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0084BA-9E33-7C52-37D4-DE75E14DB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B4024E-C1BD-AA08-23CE-9E91E22BF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33823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80D8C6A-7818-6790-48AB-43CE15B5A0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026272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B351955-1833-B2B5-6C54-15C0B4AE1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026272"/>
          </a:xfrm>
        </p:spPr>
        <p:txBody>
          <a:bodyPr vert="eaVert"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967399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B705CE-85FA-BD65-FA2D-EC2E8A9E1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66" y="1282535"/>
            <a:ext cx="3263859" cy="87877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AA8745-5AA8-FC22-397A-E364D0094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81299"/>
            <a:ext cx="6172200" cy="40797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CDD90EA-9ECC-53A3-B326-920BA8D62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08166" y="2057400"/>
            <a:ext cx="326385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5096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2F9084-A77E-9CE4-DCDA-D34D2DEC7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4047802-7A1A-DB06-952C-17198D5FF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77477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EC5AC45A-6EFF-247F-EE73-7A956B57D80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558427" y="2034544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Leader:</a:t>
            </a:r>
          </a:p>
        </p:txBody>
      </p:sp>
      <p:pic>
        <p:nvPicPr>
          <p:cNvPr id="8" name="Obraz 7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F9BDE796-04F3-40C1-CD0B-CFCD0237F6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427" y="2571132"/>
            <a:ext cx="3456520" cy="1139316"/>
          </a:xfrm>
          <a:prstGeom prst="rect">
            <a:avLst/>
          </a:prstGeom>
        </p:spPr>
      </p:pic>
      <p:sp>
        <p:nvSpPr>
          <p:cNvPr id="9" name="Symbol zastępczy obrazu 2">
            <a:extLst>
              <a:ext uri="{FF2B5EF4-FFF2-40B4-BE49-F238E27FC236}">
                <a16:creationId xmlns:a16="http://schemas.microsoft.com/office/drawing/2014/main" id="{C1F65B42-AF23-EAC9-B8E7-CD77EEC632E1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558427" y="4255465"/>
            <a:ext cx="2323636" cy="364142"/>
          </a:xfrm>
        </p:spPr>
        <p:txBody>
          <a:bodyPr>
            <a:normAutofit/>
          </a:bodyPr>
          <a:lstStyle>
            <a:lvl1pPr marL="0" indent="0" algn="l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Partners:</a:t>
            </a:r>
          </a:p>
        </p:txBody>
      </p:sp>
      <p:pic>
        <p:nvPicPr>
          <p:cNvPr id="10" name="Obraz 9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CBBE1F7F-ACB0-7248-F09A-35C65CD44B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326" y="5126932"/>
            <a:ext cx="2003850" cy="738260"/>
          </a:xfrm>
          <a:prstGeom prst="rect">
            <a:avLst/>
          </a:prstGeom>
        </p:spPr>
      </p:pic>
      <p:pic>
        <p:nvPicPr>
          <p:cNvPr id="11" name="Obraz 10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83328AB9-133C-8B00-2CB0-0BD4304346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616" y="5176974"/>
            <a:ext cx="1853625" cy="473716"/>
          </a:xfrm>
          <a:prstGeom prst="rect">
            <a:avLst/>
          </a:prstGeom>
        </p:spPr>
      </p:pic>
      <p:pic>
        <p:nvPicPr>
          <p:cNvPr id="12" name="Obraz 11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16BC8F10-945F-FCB6-D79B-0F5DDFD0A4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066" y="5059296"/>
            <a:ext cx="696413" cy="848422"/>
          </a:xfrm>
          <a:prstGeom prst="rect">
            <a:avLst/>
          </a:prstGeom>
        </p:spPr>
      </p:pic>
      <p:pic>
        <p:nvPicPr>
          <p:cNvPr id="13" name="Obraz 12" descr="Obraz zawierający symbol&#10;&#10;Opis wygenerowany automatycznie">
            <a:extLst>
              <a:ext uri="{FF2B5EF4-FFF2-40B4-BE49-F238E27FC236}">
                <a16:creationId xmlns:a16="http://schemas.microsoft.com/office/drawing/2014/main" id="{D95ECFB5-BC54-AAEA-1C87-7E4F2EFA74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905" y="5059296"/>
            <a:ext cx="696413" cy="811710"/>
          </a:xfrm>
          <a:prstGeom prst="rect">
            <a:avLst/>
          </a:prstGeom>
        </p:spPr>
      </p:pic>
      <p:pic>
        <p:nvPicPr>
          <p:cNvPr id="14" name="Picture 2" descr="Klaipeda University - Klaipėda">
            <a:extLst>
              <a:ext uri="{FF2B5EF4-FFF2-40B4-BE49-F238E27FC236}">
                <a16:creationId xmlns:a16="http://schemas.microsoft.com/office/drawing/2014/main" id="{9C85334E-DF09-14C1-FFFA-64B8E6C5E76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70" y="5231655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86BF4F5-847B-18DB-3EF6-BAB05D3B883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489" y="5073936"/>
            <a:ext cx="696413" cy="819141"/>
          </a:xfrm>
          <a:prstGeom prst="rect">
            <a:avLst/>
          </a:prstGeom>
        </p:spPr>
      </p:pic>
      <p:pic>
        <p:nvPicPr>
          <p:cNvPr id="16" name="Obraz 15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E5076BD2-8D8C-C212-22B3-B7ADFE54F3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278" y="4983866"/>
            <a:ext cx="1157212" cy="7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7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ytuł i tekst pionowy">
  <p:cSld name="2_Tytuł i tekst pionow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4"/>
          <p:cNvSpPr>
            <a:spLocks noGrp="1"/>
          </p:cNvSpPr>
          <p:nvPr>
            <p:ph type="pic" idx="2"/>
          </p:nvPr>
        </p:nvSpPr>
        <p:spPr>
          <a:xfrm>
            <a:off x="1558427" y="2034544"/>
            <a:ext cx="2323636" cy="36414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lt-LT"/>
          </a:p>
        </p:txBody>
      </p:sp>
      <p:pic>
        <p:nvPicPr>
          <p:cNvPr id="14" name="Google Shape;14;p14" descr="Obraz zawierający tekst, Grafika, projekt graficzny, Czcionka&#10;&#10;Opis wygenerowany automatyczni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58427" y="2571132"/>
            <a:ext cx="3456520" cy="11393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4"/>
          <p:cNvSpPr>
            <a:spLocks noGrp="1"/>
          </p:cNvSpPr>
          <p:nvPr>
            <p:ph type="pic" idx="3"/>
          </p:nvPr>
        </p:nvSpPr>
        <p:spPr>
          <a:xfrm>
            <a:off x="1558427" y="4255465"/>
            <a:ext cx="2323636" cy="36414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lt-LT"/>
          </a:p>
        </p:txBody>
      </p:sp>
      <p:pic>
        <p:nvPicPr>
          <p:cNvPr id="16" name="Google Shape;16;p14" descr="Obraz zawierający tekst, logo, symbol, godło&#10;&#10;Opis wygenerowany automatyczni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63326" y="5126932"/>
            <a:ext cx="2003850" cy="73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4" descr="Obraz zawierający Czcionka, tekst, typografia, Grafika&#10;&#10;Opis wygenerowany automatyczni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68616" y="5176974"/>
            <a:ext cx="1853625" cy="473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4" descr="Obraz zawierający tekst, logo, Grafika, Czcionka&#10;&#10;Opis wygenerowany automatyczni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72066" y="5059296"/>
            <a:ext cx="696413" cy="848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4" descr="Obraz zawierający symbol&#10;&#10;Opis wygenerowany automatyczni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75905" y="5059296"/>
            <a:ext cx="696413" cy="81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4" descr="Klaipeda University - Klaipėda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81570" y="5231655"/>
            <a:ext cx="1908578" cy="5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 descr="Obraz zawierający symbol, Grafika, logo, linia&#10;&#10;Opis wygenerowany automatyczni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99489" y="5073936"/>
            <a:ext cx="696413" cy="819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4" descr="Obraz zawierający logo, Grafika, Czcionka, projekt graficzny&#10;&#10;Opis wygenerowany automatyczni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584278" y="4983866"/>
            <a:ext cx="1157212" cy="764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306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FA69FA72-79CB-FA00-E955-6BAE2FA6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657FF571-9BA6-81DD-D027-ECCA8D681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41CCFC7-8881-0AC6-B33B-A391736E1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  <p:sp>
        <p:nvSpPr>
          <p:cNvPr id="5" name="Symbol zastępczy obrazu 2">
            <a:extLst>
              <a:ext uri="{FF2B5EF4-FFF2-40B4-BE49-F238E27FC236}">
                <a16:creationId xmlns:a16="http://schemas.microsoft.com/office/drawing/2014/main" id="{CB23B8B0-5635-D8B5-88CE-89B01AEB833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427365" y="340711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Leader:</a:t>
            </a:r>
          </a:p>
        </p:txBody>
      </p:sp>
      <p:pic>
        <p:nvPicPr>
          <p:cNvPr id="6" name="Obraz 5" descr="Obraz zawierający tekst, Grafika, projekt graficzny, Czcionka&#10;&#10;Opis wygenerowany automatycznie">
            <a:extLst>
              <a:ext uri="{FF2B5EF4-FFF2-40B4-BE49-F238E27FC236}">
                <a16:creationId xmlns:a16="http://schemas.microsoft.com/office/drawing/2014/main" id="{D6BA72D4-89A0-F5A2-170C-D4F986D404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64" y="878758"/>
            <a:ext cx="3456520" cy="1139316"/>
          </a:xfrm>
          <a:prstGeom prst="rect">
            <a:avLst/>
          </a:prstGeom>
        </p:spPr>
      </p:pic>
      <p:sp>
        <p:nvSpPr>
          <p:cNvPr id="7" name="Symbol zastępczy obrazu 2">
            <a:extLst>
              <a:ext uri="{FF2B5EF4-FFF2-40B4-BE49-F238E27FC236}">
                <a16:creationId xmlns:a16="http://schemas.microsoft.com/office/drawing/2014/main" id="{0213ADEA-F440-19F0-5C96-59EB79C2526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427365" y="2665149"/>
            <a:ext cx="2323636" cy="364142"/>
          </a:xfrm>
        </p:spPr>
        <p:txBody>
          <a:bodyPr>
            <a:normAutofit/>
          </a:bodyPr>
          <a:lstStyle>
            <a:lvl1pPr marL="0" indent="0" algn="r">
              <a:buNone/>
              <a:defRPr sz="16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dirty="0"/>
              <a:t>Project Partners:</a:t>
            </a:r>
          </a:p>
        </p:txBody>
      </p:sp>
      <p:pic>
        <p:nvPicPr>
          <p:cNvPr id="8" name="Obraz 7" descr="Obraz zawierający tekst, logo, symbol, godło&#10;&#10;Opis wygenerowany automatycznie">
            <a:extLst>
              <a:ext uri="{FF2B5EF4-FFF2-40B4-BE49-F238E27FC236}">
                <a16:creationId xmlns:a16="http://schemas.microsoft.com/office/drawing/2014/main" id="{74A49F99-C823-8FDC-B616-9E02510DB6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1" y="3292825"/>
            <a:ext cx="2003850" cy="738260"/>
          </a:xfrm>
          <a:prstGeom prst="rect">
            <a:avLst/>
          </a:prstGeom>
        </p:spPr>
      </p:pic>
      <p:pic>
        <p:nvPicPr>
          <p:cNvPr id="9" name="Obraz 8" descr="Obraz zawierający Czcionka, tekst, typografia, Grafika&#10;&#10;Opis wygenerowany automatycznie">
            <a:extLst>
              <a:ext uri="{FF2B5EF4-FFF2-40B4-BE49-F238E27FC236}">
                <a16:creationId xmlns:a16="http://schemas.microsoft.com/office/drawing/2014/main" id="{950B3ED4-3332-C664-DB65-20D9E2E180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965" y="4547724"/>
            <a:ext cx="1853625" cy="473716"/>
          </a:xfrm>
          <a:prstGeom prst="rect">
            <a:avLst/>
          </a:prstGeom>
        </p:spPr>
      </p:pic>
      <p:pic>
        <p:nvPicPr>
          <p:cNvPr id="10" name="Obraz 9" descr="Obraz zawierający tekst, logo, Grafika, Czcionka&#10;&#10;Opis wygenerowany automatycznie">
            <a:extLst>
              <a:ext uri="{FF2B5EF4-FFF2-40B4-BE49-F238E27FC236}">
                <a16:creationId xmlns:a16="http://schemas.microsoft.com/office/drawing/2014/main" id="{9B89393C-5574-F94F-EFDA-4116F5D1A04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1" y="4345185"/>
            <a:ext cx="696413" cy="848422"/>
          </a:xfrm>
          <a:prstGeom prst="rect">
            <a:avLst/>
          </a:prstGeom>
        </p:spPr>
      </p:pic>
      <p:pic>
        <p:nvPicPr>
          <p:cNvPr id="11" name="Obraz 10" descr="Obraz zawierający symbol&#10;&#10;Opis wygenerowany automatycznie">
            <a:extLst>
              <a:ext uri="{FF2B5EF4-FFF2-40B4-BE49-F238E27FC236}">
                <a16:creationId xmlns:a16="http://schemas.microsoft.com/office/drawing/2014/main" id="{31CA57C1-B48F-5280-C4ED-E6D2463EC99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703" y="4381897"/>
            <a:ext cx="696413" cy="811710"/>
          </a:xfrm>
          <a:prstGeom prst="rect">
            <a:avLst/>
          </a:prstGeom>
        </p:spPr>
      </p:pic>
      <p:pic>
        <p:nvPicPr>
          <p:cNvPr id="12" name="Picture 2" descr="Klaipeda University - Klaipėda">
            <a:extLst>
              <a:ext uri="{FF2B5EF4-FFF2-40B4-BE49-F238E27FC236}">
                <a16:creationId xmlns:a16="http://schemas.microsoft.com/office/drawing/2014/main" id="{5B13E238-A40A-6B1E-2EFF-E5C030B15A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14" y="3428999"/>
            <a:ext cx="1908578" cy="5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az 12" descr="Obraz zawierający symbol, Grafika, logo, linia&#10;&#10;Opis wygenerowany automatycznie">
            <a:extLst>
              <a:ext uri="{FF2B5EF4-FFF2-40B4-BE49-F238E27FC236}">
                <a16:creationId xmlns:a16="http://schemas.microsoft.com/office/drawing/2014/main" id="{450C1168-BE44-B44D-0082-61D1B5A4658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628" y="3385267"/>
            <a:ext cx="617821" cy="726699"/>
          </a:xfrm>
          <a:prstGeom prst="rect">
            <a:avLst/>
          </a:prstGeom>
        </p:spPr>
      </p:pic>
      <p:pic>
        <p:nvPicPr>
          <p:cNvPr id="14" name="Obraz 13" descr="Obraz zawierający logo, Grafika, Czcionka, projekt graficzny&#10;&#10;Opis wygenerowany automatycznie">
            <a:extLst>
              <a:ext uri="{FF2B5EF4-FFF2-40B4-BE49-F238E27FC236}">
                <a16:creationId xmlns:a16="http://schemas.microsoft.com/office/drawing/2014/main" id="{43D795EF-6E94-0AD7-D957-775E3917165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91" y="4382375"/>
            <a:ext cx="1024435" cy="67692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BF08D82-BA79-A16D-C05E-992E50F34D9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30" y="171454"/>
            <a:ext cx="6531407" cy="106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7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EAC00E-21A2-5CB6-908A-46408ED7AC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A2B42CB-D991-CD4E-1555-088162E92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6E2E512-8CC7-592A-6DBD-B88DB746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3BF1963-46F8-29DE-2393-F6572FF4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575BC88-D4BB-7EE3-BBEF-D5FA7ABA3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9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F60856F-6031-A957-C389-953992672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96D0570-6F41-B803-2CD2-469ED569B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D9E1D10-DA21-359F-41C9-5864F6E9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E4C099C-D543-4468-A119-BC9B26443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F70F73-4377-05CC-0A28-A01501A89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0282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4D4768C-E1D6-2F36-4253-D525B3402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786870"/>
            <a:ext cx="99762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11A37C4-E219-350D-D827-DA26E7A0F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03813" y="3294834"/>
            <a:ext cx="8551223" cy="3113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5DAFEED-2B8C-B76E-3734-9FE7222CE85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11" y="226209"/>
            <a:ext cx="8438323" cy="13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9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2" r:id="rId2"/>
    <p:sldLayoutId id="2147483694" r:id="rId3"/>
    <p:sldLayoutId id="2147483696" r:id="rId4"/>
    <p:sldLayoutId id="2147483709" r:id="rId5"/>
    <p:sldLayoutId id="214748372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92CEB76-3CBA-0F10-CC5C-97E4B1BD9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153E1D4-6289-486B-D78C-80BAE767C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7415078-EBA5-04D3-15D5-65F93BE32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792CE5-FF91-4A13-A14F-26526D0AC38E}" type="datetimeFigureOut">
              <a:rPr lang="pl-PL" smtClean="0"/>
              <a:t>19.03.2026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0C87F77-40DE-D27D-E0B8-9218B23EC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0367AE9-FBB6-FE13-BDD9-5D08B0ACB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669243-FB5B-4AA1-A903-25A10B84E0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69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5107FC7-216B-A257-21AD-057050164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B228456-2BC0-5116-C1DB-62F8F92E9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553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423062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A_B233CF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8/10/relationships/comments" Target="../comments/modernComment_14B_9B48F3D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FB969F4E-D97A-42D8-9888-4CFBDCC81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Subtitle 7">
            <a:extLst>
              <a:ext uri="{FF2B5EF4-FFF2-40B4-BE49-F238E27FC236}">
                <a16:creationId xmlns:a16="http://schemas.microsoft.com/office/drawing/2014/main" id="{FEFE9E79-FCB1-4DFC-8715-86E05B94FD17}"/>
              </a:ext>
            </a:extLst>
          </p:cNvPr>
          <p:cNvSpPr txBox="1">
            <a:spLocks/>
          </p:cNvSpPr>
          <p:nvPr/>
        </p:nvSpPr>
        <p:spPr>
          <a:xfrm>
            <a:off x="2552699" y="3584822"/>
            <a:ext cx="7086601" cy="1060312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1867" b="1" i="1" dirty="0">
                <a:solidFill>
                  <a:srgbClr val="17547E"/>
                </a:solidFill>
                <a:latin typeface="Century Gothic" panose="020F0302020204030204"/>
              </a:rPr>
              <a:t>NAME OF PREZENTER</a:t>
            </a:r>
            <a:endParaRPr lang="lt-LT" sz="1867" b="1" i="1" dirty="0">
              <a:solidFill>
                <a:srgbClr val="17547E"/>
              </a:solidFill>
              <a:latin typeface="Century Gothic" panose="020F0302020204030204"/>
            </a:endParaRPr>
          </a:p>
          <a:p>
            <a:pPr marL="0" indent="0" algn="ctr" defTabSz="914377">
              <a:spcBef>
                <a:spcPts val="1000"/>
              </a:spcBef>
              <a:buFont typeface="Arial" panose="020B0604020202020204" pitchFamily="34" charset="0"/>
              <a:buNone/>
            </a:pPr>
            <a:br>
              <a:rPr lang="lt-LT" sz="1867" baseline="30000" dirty="0">
                <a:solidFill>
                  <a:srgbClr val="17547E"/>
                </a:solidFill>
                <a:latin typeface="Century Gothic" panose="020F0302020204030204"/>
              </a:rPr>
            </a:br>
            <a:r>
              <a:rPr lang="en-US" sz="1867" dirty="0">
                <a:solidFill>
                  <a:srgbClr val="17547E"/>
                </a:solidFill>
                <a:latin typeface="Century Gothic" panose="020F0302020204030204"/>
              </a:rPr>
              <a:t>Place and DATE</a:t>
            </a:r>
            <a:endParaRPr lang="lt-LT" sz="1867" dirty="0">
              <a:solidFill>
                <a:srgbClr val="17547E"/>
              </a:solidFill>
              <a:latin typeface="Century Gothic" panose="020F0302020204030204"/>
            </a:endParaRPr>
          </a:p>
        </p:txBody>
      </p:sp>
      <p:sp>
        <p:nvSpPr>
          <p:cNvPr id="4" name="Pavadinimas 3">
            <a:extLst>
              <a:ext uri="{FF2B5EF4-FFF2-40B4-BE49-F238E27FC236}">
                <a16:creationId xmlns:a16="http://schemas.microsoft.com/office/drawing/2014/main" id="{C9EDD104-2C46-4117-9FBD-DAD92419DA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5830" y="1687607"/>
            <a:ext cx="10530038" cy="3482785"/>
          </a:xfr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2700" marR="5080" indent="6350">
              <a:lnSpc>
                <a:spcPct val="100000"/>
              </a:lnSpc>
              <a:spcBef>
                <a:spcPts val="310"/>
              </a:spcBef>
            </a:pPr>
            <a:b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</a:b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Future-Proofing</a:t>
            </a:r>
            <a: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lt-LT" sz="44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South</a:t>
            </a:r>
            <a:r>
              <a:rPr lang="lt-LT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 Baltic Marinas</a:t>
            </a:r>
            <a:br>
              <a:rPr lang="en-US" sz="4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</a:br>
            <a:r>
              <a:rPr lang="en-US" sz="4400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A Strategic Benchmark of Challenges, Operational Realities, and Solutions for Marina Managers.</a:t>
            </a:r>
            <a:br>
              <a:rPr lang="en-US" sz="2000" dirty="0">
                <a:latin typeface="Arial"/>
                <a:cs typeface="Arial"/>
              </a:rPr>
            </a:br>
            <a:br>
              <a:rPr lang="en-US" sz="2000" spc="170" dirty="0">
                <a:solidFill>
                  <a:srgbClr val="0C2133"/>
                </a:solidFill>
              </a:rPr>
            </a:b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Interreg South Baltic Program 2021-2027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626E8C-8F0E-6B8D-0C2D-94445B1D68AA}"/>
              </a:ext>
            </a:extLst>
          </p:cNvPr>
          <p:cNvSpPr txBox="1"/>
          <p:nvPr/>
        </p:nvSpPr>
        <p:spPr>
          <a:xfrm>
            <a:off x="1415830" y="61730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spc="65" dirty="0">
                <a:solidFill>
                  <a:srgbClr val="3B4248"/>
                </a:solidFill>
                <a:latin typeface="Arial"/>
                <a:cs typeface="Arial"/>
              </a:rPr>
              <a:t>Based</a:t>
            </a:r>
            <a:r>
              <a:rPr lang="en-US" sz="1800" spc="70" dirty="0">
                <a:solidFill>
                  <a:srgbClr val="3B4248"/>
                </a:solidFill>
                <a:latin typeface="Arial"/>
                <a:cs typeface="Arial"/>
              </a:rPr>
              <a:t> 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o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n</a:t>
            </a:r>
            <a:r>
              <a:rPr lang="en-US" sz="1800" spc="35" dirty="0">
                <a:solidFill>
                  <a:srgbClr val="212B34"/>
                </a:solidFill>
                <a:latin typeface="Arial"/>
                <a:cs typeface="Arial"/>
              </a:rPr>
              <a:t> </a:t>
            </a:r>
            <a:r>
              <a:rPr lang="en-US" sz="1800" spc="75" dirty="0">
                <a:solidFill>
                  <a:srgbClr val="212B34"/>
                </a:solidFill>
                <a:latin typeface="Arial"/>
                <a:cs typeface="Arial"/>
              </a:rPr>
              <a:t>t</a:t>
            </a:r>
            <a:r>
              <a:rPr lang="en-US" sz="1800" spc="75" dirty="0">
                <a:solidFill>
                  <a:srgbClr val="3B4248"/>
                </a:solidFill>
                <a:latin typeface="Arial"/>
                <a:cs typeface="Arial"/>
              </a:rPr>
              <a:t>he</a:t>
            </a:r>
            <a:r>
              <a:rPr lang="en-US" sz="1800" spc="35" dirty="0">
                <a:solidFill>
                  <a:srgbClr val="3B4248"/>
                </a:solidFill>
                <a:latin typeface="Arial"/>
                <a:cs typeface="Arial"/>
              </a:rPr>
              <a:t> </a:t>
            </a:r>
            <a:r>
              <a:rPr lang="en-US" sz="1800" spc="-25" dirty="0">
                <a:solidFill>
                  <a:srgbClr val="212B34"/>
                </a:solidFill>
                <a:latin typeface="Arial"/>
                <a:cs typeface="Arial"/>
              </a:rPr>
              <a:t>D</a:t>
            </a:r>
            <a:r>
              <a:rPr lang="en-US" sz="1800" spc="-25" dirty="0">
                <a:solidFill>
                  <a:srgbClr val="010305"/>
                </a:solidFill>
                <a:latin typeface="Arial"/>
                <a:cs typeface="Arial"/>
              </a:rPr>
              <a:t>.</a:t>
            </a:r>
            <a:r>
              <a:rPr lang="en-US" sz="1800" spc="-25" dirty="0">
                <a:solidFill>
                  <a:srgbClr val="3B4248"/>
                </a:solidFill>
                <a:latin typeface="Arial"/>
                <a:cs typeface="Arial"/>
              </a:rPr>
              <a:t>2</a:t>
            </a:r>
            <a:r>
              <a:rPr lang="en-US" sz="1800" spc="-25" dirty="0">
                <a:solidFill>
                  <a:srgbClr val="010305"/>
                </a:solidFill>
                <a:latin typeface="Arial"/>
                <a:cs typeface="Arial"/>
              </a:rPr>
              <a:t>.</a:t>
            </a:r>
            <a:r>
              <a:rPr lang="en-US" sz="1800" spc="-25" dirty="0">
                <a:solidFill>
                  <a:srgbClr val="212B34"/>
                </a:solidFill>
                <a:latin typeface="Arial"/>
                <a:cs typeface="Arial"/>
              </a:rPr>
              <a:t>1</a:t>
            </a:r>
            <a:r>
              <a:rPr lang="en-US" sz="1800" spc="-200" dirty="0">
                <a:solidFill>
                  <a:srgbClr val="212B34"/>
                </a:solidFill>
                <a:latin typeface="Arial"/>
                <a:cs typeface="Arial"/>
              </a:rPr>
              <a:t> 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B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e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n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c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h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ma</a:t>
            </a:r>
            <a:r>
              <a:rPr lang="en-US" sz="1800" dirty="0">
                <a:solidFill>
                  <a:srgbClr val="212B34"/>
                </a:solidFill>
                <a:latin typeface="Arial"/>
                <a:cs typeface="Arial"/>
              </a:rPr>
              <a:t>r</a:t>
            </a:r>
            <a:r>
              <a:rPr lang="en-US" sz="1800" dirty="0">
                <a:solidFill>
                  <a:srgbClr val="3B4248"/>
                </a:solidFill>
                <a:latin typeface="Arial"/>
                <a:cs typeface="Arial"/>
              </a:rPr>
              <a:t>king</a:t>
            </a:r>
            <a:r>
              <a:rPr lang="en-US" sz="1800" spc="35" dirty="0">
                <a:solidFill>
                  <a:srgbClr val="3B4248"/>
                </a:solidFill>
                <a:latin typeface="Arial"/>
                <a:cs typeface="Arial"/>
              </a:rPr>
              <a:t> </a:t>
            </a:r>
            <a:r>
              <a:rPr lang="en-US" sz="1800" spc="-10" dirty="0">
                <a:solidFill>
                  <a:srgbClr val="3B4248"/>
                </a:solidFill>
                <a:latin typeface="Arial"/>
                <a:cs typeface="Arial"/>
              </a:rPr>
              <a:t>Repo</a:t>
            </a:r>
            <a:r>
              <a:rPr lang="en-US" sz="1800" spc="-10" dirty="0">
                <a:solidFill>
                  <a:srgbClr val="212B34"/>
                </a:solidFill>
                <a:latin typeface="Arial"/>
                <a:cs typeface="Arial"/>
              </a:rPr>
              <a:t>r</a:t>
            </a:r>
            <a:r>
              <a:rPr lang="en-US" sz="1800" spc="-10" dirty="0">
                <a:solidFill>
                  <a:srgbClr val="3B4248"/>
                </a:solidFill>
                <a:latin typeface="Arial"/>
                <a:cs typeface="Arial"/>
              </a:rPr>
              <a:t>t.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976899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7D29731-BFEE-6BE2-4A17-D9D0B1196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05" y="1454402"/>
            <a:ext cx="10123018" cy="1053421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Solution 1: Nature-Based Solution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6B4194-AB76-EC66-67F9-EE9DBF78DFE3}"/>
              </a:ext>
            </a:extLst>
          </p:cNvPr>
          <p:cNvSpPr txBox="1"/>
          <p:nvPr/>
        </p:nvSpPr>
        <p:spPr>
          <a:xfrm>
            <a:off x="7485017" y="2855518"/>
            <a:ext cx="433706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Concept: Artificial floating wetland and information board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Based on natural materials and covered with selected </a:t>
            </a:r>
            <a:r>
              <a:rPr lang="en-GB" dirty="0" err="1"/>
              <a:t>macrophytes</a:t>
            </a:r>
            <a:r>
              <a:rPr lang="en-US" dirty="0"/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Impact: improves local water quality through nutrient reduction and fosters awareness raising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Case Study: Marina in </a:t>
            </a:r>
            <a:r>
              <a:rPr lang="de-DE" dirty="0"/>
              <a:t>Mecklenburg-Western </a:t>
            </a:r>
            <a:r>
              <a:rPr lang="de-DE" dirty="0" err="1"/>
              <a:t>Pomerania</a:t>
            </a:r>
            <a:r>
              <a:rPr lang="en-GB" dirty="0"/>
              <a:t> (mooring at the jetty)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C2F8BEE-AE60-4D42-565A-2D702B39DD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0" r="4709"/>
          <a:stretch/>
        </p:blipFill>
        <p:spPr>
          <a:xfrm>
            <a:off x="1589009" y="2634432"/>
            <a:ext cx="5608268" cy="358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3981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C952A-0942-D7B5-FCFC-07CDC458B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523BDFD-63DB-674A-AB57-AC98B9B81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419" y="1390902"/>
            <a:ext cx="10095804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Solution 2: Technological Interventions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981C19-3B1F-BF57-49A3-3E7113825DD1}"/>
              </a:ext>
            </a:extLst>
          </p:cNvPr>
          <p:cNvSpPr txBox="1"/>
          <p:nvPr/>
        </p:nvSpPr>
        <p:spPr>
          <a:xfrm>
            <a:off x="3503024" y="3161663"/>
            <a:ext cx="305924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Context: 50% of boats were discharging sewage.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Action: Upgraded 20 pump-out stations across Finland, Sweden, and Estonia.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Result: Improved accessibility = Reduced illegal dumping.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6AA532-8C8B-3051-FCE5-06FAED7C8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133" y="3397158"/>
            <a:ext cx="1920406" cy="2110923"/>
          </a:xfrm>
          <a:prstGeom prst="rect">
            <a:avLst/>
          </a:prstGeom>
        </p:spPr>
      </p:pic>
      <p:sp>
        <p:nvSpPr>
          <p:cNvPr id="4" name="object 9">
            <a:extLst>
              <a:ext uri="{FF2B5EF4-FFF2-40B4-BE49-F238E27FC236}">
                <a16:creationId xmlns:a16="http://schemas.microsoft.com/office/drawing/2014/main" id="{B49D1C4C-214B-216E-3EEE-CED83A907401}"/>
              </a:ext>
            </a:extLst>
          </p:cNvPr>
          <p:cNvSpPr txBox="1"/>
          <p:nvPr/>
        </p:nvSpPr>
        <p:spPr>
          <a:xfrm>
            <a:off x="1449623" y="2623993"/>
            <a:ext cx="4106446" cy="322523"/>
          </a:xfrm>
          <a:prstGeom prst="rect">
            <a:avLst/>
          </a:prstGeom>
        </p:spPr>
        <p:txBody>
          <a:bodyPr vert="horz" wrap="square" lIns="0" tIns="14604" rIns="0" bIns="0" rtlCol="0" anchor="t">
            <a:spAutoFit/>
          </a:bodyPr>
          <a:lstStyle/>
          <a:p>
            <a:pPr marL="12700">
              <a:spcBef>
                <a:spcPts val="114"/>
              </a:spcBef>
            </a:pPr>
            <a:r>
              <a:rPr lang="en-US" sz="2000" b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</a:rPr>
              <a:t>The BATSECO-BOAT </a:t>
            </a: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</a:rPr>
              <a:t>Model</a:t>
            </a:r>
            <a:endParaRPr lang="en-US">
              <a:solidFill>
                <a:schemeClr val="tx2">
                  <a:lumMod val="90000"/>
                  <a:lumOff val="10000"/>
                </a:schemeClr>
              </a:solidFill>
              <a:latin typeface="Century Gothic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01EEA23F-F3F2-46EB-4252-60AB3A8A6EB1}"/>
              </a:ext>
            </a:extLst>
          </p:cNvPr>
          <p:cNvSpPr txBox="1"/>
          <p:nvPr/>
        </p:nvSpPr>
        <p:spPr>
          <a:xfrm>
            <a:off x="6998757" y="2622760"/>
            <a:ext cx="253708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The Seabin &amp; </a:t>
            </a:r>
            <a:r>
              <a:rPr lang="en-US" sz="20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PortBin</a:t>
            </a:r>
            <a:endParaRPr lang="en-US" sz="20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A829DC-A0A4-38B8-E5CC-D000E1F19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190" y="3236150"/>
            <a:ext cx="1729890" cy="24386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4D363DE-9566-2123-A49E-33B1D29485EB}"/>
              </a:ext>
            </a:extLst>
          </p:cNvPr>
          <p:cNvSpPr txBox="1"/>
          <p:nvPr/>
        </p:nvSpPr>
        <p:spPr>
          <a:xfrm>
            <a:off x="8999574" y="3165232"/>
            <a:ext cx="283246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Technology: Floating trash skimmers for surface debris/oil.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Performance: Collects up to 1.5 kg of waste/day.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Deployment: Successfully used in </a:t>
            </a:r>
            <a:r>
              <a:rPr lang="en-US" dirty="0" err="1"/>
              <a:t>Kofobrzeg</a:t>
            </a:r>
            <a:r>
              <a:rPr lang="en-US" dirty="0"/>
              <a:t> (Poland).</a:t>
            </a:r>
          </a:p>
        </p:txBody>
      </p:sp>
    </p:spTree>
    <p:extLst>
      <p:ext uri="{BB962C8B-B14F-4D97-AF65-F5344CB8AC3E}">
        <p14:creationId xmlns:p14="http://schemas.microsoft.com/office/powerpoint/2010/main" val="2062189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BD8B2-B9A0-4A80-557F-EABB4A334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C90409A-5C13-FE87-6A6B-84FB2C4D6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062" y="1318330"/>
            <a:ext cx="10095804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Global Lessons: Models for the Baltic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9" name="Paveikslėlis 8" descr="Paveikslėlis, kuriame yra piešimas, simbolis, eskizas, iliustracija&#10;&#10;Dirbtinio intelekto sugeneruotas turinys gali būti neteisingas.">
            <a:extLst>
              <a:ext uri="{FF2B5EF4-FFF2-40B4-BE49-F238E27FC236}">
                <a16:creationId xmlns:a16="http://schemas.microsoft.com/office/drawing/2014/main" id="{D69CA232-96A7-9953-B192-777F7A5E9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174" y="2960329"/>
            <a:ext cx="1051651" cy="937341"/>
          </a:xfrm>
          <a:prstGeom prst="rect">
            <a:avLst/>
          </a:prstGeom>
        </p:spPr>
      </p:pic>
      <p:pic>
        <p:nvPicPr>
          <p:cNvPr id="12" name="Paveikslėlis 11">
            <a:extLst>
              <a:ext uri="{FF2B5EF4-FFF2-40B4-BE49-F238E27FC236}">
                <a16:creationId xmlns:a16="http://schemas.microsoft.com/office/drawing/2014/main" id="{F9B20E7E-B587-B2FA-32D8-5B3707C5B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9335" y="2992128"/>
            <a:ext cx="995423" cy="740780"/>
          </a:xfrm>
          <a:prstGeom prst="rect">
            <a:avLst/>
          </a:prstGeom>
        </p:spPr>
      </p:pic>
      <p:graphicFrame>
        <p:nvGraphicFramePr>
          <p:cNvPr id="14" name="Lentelė 13">
            <a:extLst>
              <a:ext uri="{FF2B5EF4-FFF2-40B4-BE49-F238E27FC236}">
                <a16:creationId xmlns:a16="http://schemas.microsoft.com/office/drawing/2014/main" id="{7922DD28-0E06-611D-AAAA-3338B06EC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582819"/>
              </p:ext>
            </p:extLst>
          </p:nvPr>
        </p:nvGraphicFramePr>
        <p:xfrm>
          <a:off x="1882589" y="2541494"/>
          <a:ext cx="9332259" cy="39319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110753">
                  <a:extLst>
                    <a:ext uri="{9D8B030D-6E8A-4147-A177-3AD203B41FA5}">
                      <a16:colId xmlns:a16="http://schemas.microsoft.com/office/drawing/2014/main" val="1814607612"/>
                    </a:ext>
                  </a:extLst>
                </a:gridCol>
                <a:gridCol w="3110753">
                  <a:extLst>
                    <a:ext uri="{9D8B030D-6E8A-4147-A177-3AD203B41FA5}">
                      <a16:colId xmlns:a16="http://schemas.microsoft.com/office/drawing/2014/main" val="3626091775"/>
                    </a:ext>
                  </a:extLst>
                </a:gridCol>
                <a:gridCol w="3110753">
                  <a:extLst>
                    <a:ext uri="{9D8B030D-6E8A-4147-A177-3AD203B41FA5}">
                      <a16:colId xmlns:a16="http://schemas.microsoft.com/office/drawing/2014/main" val="604965477"/>
                    </a:ext>
                  </a:extLst>
                </a:gridCol>
              </a:tblGrid>
              <a:tr h="56596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USA: Clean </a:t>
                      </a:r>
                      <a:br>
                        <a:rPr lang="en-US" dirty="0"/>
                      </a:br>
                      <a:r>
                        <a:rPr lang="en-US" dirty="0"/>
                        <a:t>Vessel Act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algn="l"/>
                      <a:endParaRPr lang="en-US" b="0" dirty="0"/>
                    </a:p>
                    <a:p>
                      <a:pPr algn="l"/>
                      <a:r>
                        <a:rPr lang="en-GB" b="0" dirty="0"/>
                        <a:t>A dedicated funding mechanism for pump-out stations.</a:t>
                      </a:r>
                    </a:p>
                    <a:p>
                      <a:pPr algn="l"/>
                      <a:endParaRPr lang="en-GB" b="0" dirty="0"/>
                    </a:p>
                    <a:p>
                      <a:pPr algn="l"/>
                      <a:r>
                        <a:rPr lang="en-GB" b="1" dirty="0"/>
                        <a:t>Relevance: </a:t>
                      </a:r>
                      <a:r>
                        <a:rPr lang="en-GB" b="0" dirty="0"/>
                        <a:t>Solves the #1 "Funding" barrier.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USA (Ohio):</a:t>
                      </a:r>
                    </a:p>
                    <a:p>
                      <a:pPr algn="ctr"/>
                      <a:r>
                        <a:rPr lang="en-US" dirty="0"/>
                        <a:t>Green Infrastructure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GB" b="0" dirty="0"/>
                        <a:t>Permeable pavements and bioswales at Holiday Harbor Marina.</a:t>
                      </a:r>
                    </a:p>
                    <a:p>
                      <a:endParaRPr lang="en-GB" b="0" dirty="0"/>
                    </a:p>
                    <a:p>
                      <a:r>
                        <a:rPr lang="en-GB" dirty="0"/>
                        <a:t>Result:</a:t>
                      </a:r>
                      <a:r>
                        <a:rPr lang="en-GB" b="0" dirty="0"/>
                        <a:t> Filters phosphorus from runoff before it hits the basin.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New Zealand: Biofouling Control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b="0" dirty="0"/>
                    </a:p>
                    <a:p>
                      <a:r>
                        <a:rPr lang="en-GB" b="0" dirty="0"/>
                        <a:t>Strict “Clean Hull” rules before arrival.</a:t>
                      </a:r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Relevance: </a:t>
                      </a:r>
                      <a:r>
                        <a:rPr lang="en-GB" b="0" dirty="0"/>
                        <a:t>A blueprint for the 0% invasive species preparedness in the Baltic.</a:t>
                      </a:r>
                      <a:endParaRPr lang="en-US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582512"/>
                  </a:ext>
                </a:extLst>
              </a:tr>
            </a:tbl>
          </a:graphicData>
        </a:graphic>
      </p:graphicFrame>
      <p:pic>
        <p:nvPicPr>
          <p:cNvPr id="16" name="Paveikslėlis 15">
            <a:extLst>
              <a:ext uri="{FF2B5EF4-FFF2-40B4-BE49-F238E27FC236}">
                <a16:creationId xmlns:a16="http://schemas.microsoft.com/office/drawing/2014/main" id="{9B3F5549-35D2-A346-9325-56054134F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3768" y="3333072"/>
            <a:ext cx="1048603" cy="926672"/>
          </a:xfrm>
          <a:prstGeom prst="rect">
            <a:avLst/>
          </a:prstGeom>
        </p:spPr>
      </p:pic>
      <p:pic>
        <p:nvPicPr>
          <p:cNvPr id="18" name="Paveikslėlis 17" descr="Paveikslėlis, kuriame yra piešimas, simbolis, eskizas, iliustracija&#10;&#10;Dirbtinio intelekto sugeneruotas turinys gali būti neteisingas.">
            <a:extLst>
              <a:ext uri="{FF2B5EF4-FFF2-40B4-BE49-F238E27FC236}">
                <a16:creationId xmlns:a16="http://schemas.microsoft.com/office/drawing/2014/main" id="{5B0FF651-0A10-7522-C5A5-E63FC57CA4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0842" y="3323213"/>
            <a:ext cx="1059272" cy="944962"/>
          </a:xfrm>
          <a:prstGeom prst="rect">
            <a:avLst/>
          </a:prstGeom>
        </p:spPr>
      </p:pic>
      <p:pic>
        <p:nvPicPr>
          <p:cNvPr id="20" name="Paveikslėlis 19" descr="Paveikslėlis, kuriame yra iliustracija, piešimas, animacija&#10;&#10;Dirbtinio intelekto sugeneruotas turinys gali būti neteisingas.">
            <a:extLst>
              <a:ext uri="{FF2B5EF4-FFF2-40B4-BE49-F238E27FC236}">
                <a16:creationId xmlns:a16="http://schemas.microsoft.com/office/drawing/2014/main" id="{3AFAFF35-5BB5-2AE3-5E95-A12A5E29A7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0830" y="3345626"/>
            <a:ext cx="975445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98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54CE3-4860-461D-AA4C-2594845B9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3168539B-141D-7DDD-5FD4-041A67736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419" y="1363688"/>
            <a:ext cx="10095804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Solution 3: The Power of the Network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aphicFrame>
        <p:nvGraphicFramePr>
          <p:cNvPr id="7" name="Lentelė 6">
            <a:extLst>
              <a:ext uri="{FF2B5EF4-FFF2-40B4-BE49-F238E27FC236}">
                <a16:creationId xmlns:a16="http://schemas.microsoft.com/office/drawing/2014/main" id="{C9734AFF-DBC6-EF92-49C8-3C42AD8E2F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579922"/>
              </p:ext>
            </p:extLst>
          </p:nvPr>
        </p:nvGraphicFramePr>
        <p:xfrm>
          <a:off x="1569357" y="2503714"/>
          <a:ext cx="10239403" cy="353782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239403">
                  <a:extLst>
                    <a:ext uri="{9D8B030D-6E8A-4147-A177-3AD203B41FA5}">
                      <a16:colId xmlns:a16="http://schemas.microsoft.com/office/drawing/2014/main" val="1814607612"/>
                    </a:ext>
                  </a:extLst>
                </a:gridCol>
              </a:tblGrid>
              <a:tr h="3537829">
                <a:tc>
                  <a:txBody>
                    <a:bodyPr/>
                    <a:lstStyle/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  <a:p>
                      <a:pPr algn="ctr"/>
                      <a:endParaRPr lang="en-GB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582512"/>
                  </a:ext>
                </a:extLst>
              </a:tr>
            </a:tbl>
          </a:graphicData>
        </a:graphic>
      </p:graphicFrame>
      <p:pic>
        <p:nvPicPr>
          <p:cNvPr id="15" name="Paveikslėlis 14" descr="Paveikslėlis, kuriame yra diagrama, apskritimas&#10;&#10;Dirbtinio intelekto sugeneruotas turinys gali būti neteisingas.">
            <a:extLst>
              <a:ext uri="{FF2B5EF4-FFF2-40B4-BE49-F238E27FC236}">
                <a16:creationId xmlns:a16="http://schemas.microsoft.com/office/drawing/2014/main" id="{4E57072D-01B4-7B06-F6A7-5B23783A3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147" y="2691634"/>
            <a:ext cx="9159617" cy="32278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957EAF-6121-B45E-20BA-0C59A0BFCAD1}"/>
              </a:ext>
            </a:extLst>
          </p:cNvPr>
          <p:cNvSpPr txBox="1"/>
          <p:nvPr/>
        </p:nvSpPr>
        <p:spPr>
          <a:xfrm>
            <a:off x="1565524" y="6134209"/>
            <a:ext cx="5329055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b="1" dirty="0"/>
              <a:t>The Risk: </a:t>
            </a:r>
            <a:r>
              <a:rPr lang="en-GB" dirty="0"/>
              <a:t>Isolation leads to “reinventing the wheel” and low awareness of solutions like </a:t>
            </a:r>
            <a:r>
              <a:rPr lang="en-GB" dirty="0" err="1"/>
              <a:t>Seabins</a:t>
            </a:r>
            <a:r>
              <a:rPr lang="en-GB" dirty="0"/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17AFE8-7420-2D8D-9748-9E657292EEFC}"/>
              </a:ext>
            </a:extLst>
          </p:cNvPr>
          <p:cNvSpPr txBox="1"/>
          <p:nvPr/>
        </p:nvSpPr>
        <p:spPr>
          <a:xfrm>
            <a:off x="7010035" y="6136229"/>
            <a:ext cx="480519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b="1" dirty="0"/>
              <a:t>The Fix: </a:t>
            </a:r>
            <a:r>
              <a:rPr lang="en-GB" dirty="0"/>
              <a:t>The Sustainable Sailing Infrastructure Forum (Gdansk) and cross-border study visits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89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9FF59-6BE0-68A7-4523-82EC492C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F86C240-3F38-030A-682D-CFAFCF4F3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980" y="1710889"/>
            <a:ext cx="10095804" cy="1325563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The Manager's Action Plan:</a:t>
            </a:r>
            <a:b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GB" sz="31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Immediate steps based on the Benchmarking Report.</a:t>
            </a:r>
            <a:br>
              <a:rPr lang="en-GB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EE611A-6719-4269-708C-CB010C875451}"/>
              </a:ext>
            </a:extLst>
          </p:cNvPr>
          <p:cNvSpPr txBox="1"/>
          <p:nvPr/>
        </p:nvSpPr>
        <p:spPr>
          <a:xfrm>
            <a:off x="1681223" y="2859708"/>
            <a:ext cx="275188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Infrastructure</a:t>
            </a:r>
          </a:p>
          <a:p>
            <a:endParaRPr lang="en-GB" sz="24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Install differentiated bins for hazardous, plastic, and organic waste.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Invest in pump-out stations with high accessibility (easy docking).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C3290F-A61B-7555-5EF1-278411B0A7BD}"/>
              </a:ext>
            </a:extLst>
          </p:cNvPr>
          <p:cNvSpPr txBox="1"/>
          <p:nvPr/>
        </p:nvSpPr>
        <p:spPr>
          <a:xfrm>
            <a:off x="5101541" y="2860470"/>
            <a:ext cx="241621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Operations</a:t>
            </a:r>
          </a:p>
          <a:p>
            <a:endParaRPr lang="en-GB" sz="24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Standardize waste fees: Incentivize delivery, don't penalize it.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Train staff on spill response and hazardous liquid containment.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1D5E3A-A5AA-2691-9528-BD0402A42BB6}"/>
              </a:ext>
            </a:extLst>
          </p:cNvPr>
          <p:cNvSpPr txBox="1"/>
          <p:nvPr/>
        </p:nvSpPr>
        <p:spPr>
          <a:xfrm>
            <a:off x="8186194" y="2859708"/>
            <a:ext cx="311069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Monitoring</a:t>
            </a:r>
          </a:p>
          <a:p>
            <a:endParaRPr lang="en-GB" sz="24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Start basic water quality assessments.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dirty="0"/>
              <a:t>Implement 'Check-in' protocols for biofouling/invasives.</a:t>
            </a:r>
          </a:p>
        </p:txBody>
      </p:sp>
    </p:spTree>
    <p:extLst>
      <p:ext uri="{BB962C8B-B14F-4D97-AF65-F5344CB8AC3E}">
        <p14:creationId xmlns:p14="http://schemas.microsoft.com/office/powerpoint/2010/main" val="1519321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07259628-75B5-B33D-489E-69C333727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569" y="1439629"/>
            <a:ext cx="9976262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Charting a Cleaner Course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670FB0-12BC-9F36-CE68-96979C557F58}"/>
              </a:ext>
            </a:extLst>
          </p:cNvPr>
          <p:cNvSpPr txBox="1"/>
          <p:nvPr/>
        </p:nvSpPr>
        <p:spPr>
          <a:xfrm>
            <a:off x="3497665" y="2544944"/>
            <a:ext cx="6094070" cy="2323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54610" algn="ctr">
              <a:lnSpc>
                <a:spcPct val="104500"/>
              </a:lnSpc>
              <a:spcBef>
                <a:spcPts val="30"/>
              </a:spcBef>
            </a:pP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rPr>
              <a:t>ECOMARINAS is closing the gap between interest and action through Pilot Investments, Toolboxes, and Environmental Risk Plans.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F8A2BC-7853-0CB1-9B3D-CCFB20641E8B}"/>
              </a:ext>
            </a:extLst>
          </p:cNvPr>
          <p:cNvSpPr txBox="1"/>
          <p:nvPr/>
        </p:nvSpPr>
        <p:spPr>
          <a:xfrm>
            <a:off x="3116483" y="5015077"/>
            <a:ext cx="72891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b="1" cap="small" dirty="0">
                <a:solidFill>
                  <a:srgbClr val="FF9900"/>
                </a:solidFill>
              </a:rPr>
              <a:t>Join the  Sustainable Marina Infrastructure Forum in Gdansk 2027.</a:t>
            </a:r>
          </a:p>
        </p:txBody>
      </p:sp>
    </p:spTree>
    <p:extLst>
      <p:ext uri="{BB962C8B-B14F-4D97-AF65-F5344CB8AC3E}">
        <p14:creationId xmlns:p14="http://schemas.microsoft.com/office/powerpoint/2010/main" val="750755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69F752-D0C9-0C2A-ADE7-3C6A476D6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589" y="1593472"/>
            <a:ext cx="4688029" cy="4768001"/>
          </a:xfrm>
          <a:prstGeom prst="rect">
            <a:avLst/>
          </a:prstGeom>
        </p:spPr>
      </p:pic>
      <p:sp>
        <p:nvSpPr>
          <p:cNvPr id="5" name="object 6">
            <a:extLst>
              <a:ext uri="{FF2B5EF4-FFF2-40B4-BE49-F238E27FC236}">
                <a16:creationId xmlns:a16="http://schemas.microsoft.com/office/drawing/2014/main" id="{7296A6DA-E830-4000-2A16-54CDA7BD2330}"/>
              </a:ext>
            </a:extLst>
          </p:cNvPr>
          <p:cNvSpPr txBox="1"/>
          <p:nvPr/>
        </p:nvSpPr>
        <p:spPr>
          <a:xfrm>
            <a:off x="1321268" y="1128027"/>
            <a:ext cx="3720995" cy="3603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250" dirty="0">
                <a:solidFill>
                  <a:srgbClr val="6D777E"/>
                </a:solidFill>
                <a:latin typeface="Arial"/>
                <a:cs typeface="Arial"/>
              </a:rPr>
              <a:t>Modern</a:t>
            </a:r>
            <a:r>
              <a:rPr sz="2250" spc="25" dirty="0">
                <a:solidFill>
                  <a:srgbClr val="6D777E"/>
                </a:solidFill>
                <a:latin typeface="Arial"/>
                <a:cs typeface="Arial"/>
              </a:rPr>
              <a:t> </a:t>
            </a:r>
            <a:r>
              <a:rPr sz="2250" spc="60" dirty="0">
                <a:solidFill>
                  <a:srgbClr val="6D777E"/>
                </a:solidFill>
                <a:latin typeface="Arial"/>
                <a:cs typeface="Arial"/>
              </a:rPr>
              <a:t>Maritime</a:t>
            </a:r>
            <a:r>
              <a:rPr sz="2250" dirty="0">
                <a:solidFill>
                  <a:srgbClr val="6D777E"/>
                </a:solidFill>
                <a:latin typeface="Arial"/>
                <a:cs typeface="Arial"/>
              </a:rPr>
              <a:t> </a:t>
            </a:r>
            <a:r>
              <a:rPr sz="2250" spc="-10" dirty="0">
                <a:solidFill>
                  <a:srgbClr val="6D777E"/>
                </a:solidFill>
                <a:latin typeface="Arial"/>
                <a:cs typeface="Arial"/>
              </a:rPr>
              <a:t>Strategic</a:t>
            </a:r>
            <a:endParaRPr sz="2250" dirty="0">
              <a:latin typeface="Arial"/>
              <a:cs typeface="Arial"/>
            </a:endParaRPr>
          </a:p>
        </p:txBody>
      </p:sp>
      <p:sp>
        <p:nvSpPr>
          <p:cNvPr id="6" name="object 7" descr="$PPTXTitle">
            <a:extLst>
              <a:ext uri="{FF2B5EF4-FFF2-40B4-BE49-F238E27FC236}">
                <a16:creationId xmlns:a16="http://schemas.microsoft.com/office/drawing/2014/main" id="{EC724474-4E67-B41C-953E-5859FFD247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1268" y="1691375"/>
            <a:ext cx="5750092" cy="1648143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5875" marR="5080" indent="-3810">
              <a:lnSpc>
                <a:spcPct val="101499"/>
              </a:lnSpc>
              <a:spcBef>
                <a:spcPts val="55"/>
              </a:spcBef>
            </a:pPr>
            <a:r>
              <a:rPr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The Strategic Context: Operating in a Fragile Ecosystem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207984-73E9-C301-18B0-7CCA1FD2E1BF}"/>
              </a:ext>
            </a:extLst>
          </p:cNvPr>
          <p:cNvSpPr txBox="1"/>
          <p:nvPr/>
        </p:nvSpPr>
        <p:spPr>
          <a:xfrm>
            <a:off x="1321268" y="3549304"/>
            <a:ext cx="595909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The Baltic Reality: </a:t>
            </a:r>
            <a:r>
              <a:rPr lang="en-US" dirty="0"/>
              <a:t>The Baltic Sea is semi-enclosed with incredibly slow water exchange. Pollutants do not flush away; they linger and accumulate.</a:t>
            </a:r>
          </a:p>
          <a:p>
            <a:r>
              <a:rPr lang="en-US" dirty="0"/>
              <a:t>Currently, </a:t>
            </a:r>
            <a:r>
              <a:rPr lang="en-US" b="1" dirty="0"/>
              <a:t>97% </a:t>
            </a:r>
            <a:r>
              <a:rPr lang="en-US" dirty="0"/>
              <a:t>of the sea is affected by</a:t>
            </a:r>
          </a:p>
          <a:p>
            <a:r>
              <a:rPr lang="en-US" dirty="0"/>
              <a:t>eutrophication.</a:t>
            </a:r>
          </a:p>
          <a:p>
            <a:r>
              <a:rPr lang="en-US" b="1" dirty="0"/>
              <a:t>The Marina's Role: </a:t>
            </a:r>
            <a:r>
              <a:rPr lang="en-US" dirty="0"/>
              <a:t>Marinas are the critical interface between land and sea. They are essential for the economy but act as potential hotspots for nutrient loading, chemical contamination, and invasive species.</a:t>
            </a:r>
          </a:p>
        </p:txBody>
      </p:sp>
    </p:spTree>
    <p:extLst>
      <p:ext uri="{BB962C8B-B14F-4D97-AF65-F5344CB8AC3E}">
        <p14:creationId xmlns:p14="http://schemas.microsoft.com/office/powerpoint/2010/main" val="1436833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9B6A5-3049-5ECD-A39F-7B49C4A43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122" y="1240770"/>
            <a:ext cx="9976262" cy="1325563"/>
          </a:xfrm>
        </p:spPr>
        <p:txBody>
          <a:bodyPr/>
          <a:lstStyle/>
          <a:p>
            <a:r>
              <a:rPr lang="lt-LT" sz="36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Six</a:t>
            </a:r>
            <a:r>
              <a:rPr lang="lt-LT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lt-LT" sz="36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Pressures</a:t>
            </a:r>
            <a:r>
              <a:rPr lang="lt-LT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lt-LT" sz="36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Facing</a:t>
            </a:r>
            <a:r>
              <a:rPr lang="lt-LT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r>
              <a:rPr lang="lt-LT" sz="3600" b="1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Modern</a:t>
            </a:r>
            <a:r>
              <a:rPr lang="lt-LT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 Marinas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57689E7-2C40-0452-2606-99C37CB47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911" y="2389038"/>
            <a:ext cx="2972058" cy="19661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57CD890-8D8A-3D56-D912-8C1E1DB56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948" y="2389038"/>
            <a:ext cx="2987299" cy="19661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0D099CB-04C9-E60D-C0BB-1A46F384C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506" y="2386136"/>
            <a:ext cx="2994920" cy="19508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041BD2-BB63-EE40-B570-88C9C7CB3C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9911" y="4595302"/>
            <a:ext cx="3017782" cy="19432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5B54B75-A448-6483-8EB2-0C62C26983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7662" y="4586231"/>
            <a:ext cx="3025402" cy="19585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250C5FF-7D44-DECF-8A85-D03823C590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5840" y="4586231"/>
            <a:ext cx="3025402" cy="195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30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1A6F1-39E8-856B-9838-583B1BCCF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1293" y="1264355"/>
            <a:ext cx="9976262" cy="1325563"/>
          </a:xfrm>
        </p:spPr>
        <p:txBody>
          <a:bodyPr/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The Industry Benchmark: Who We Surveyed</a:t>
            </a:r>
            <a:endParaRPr lang="lt-LT" sz="36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D39BD9-7785-7073-B881-24D25DF8C552}"/>
              </a:ext>
            </a:extLst>
          </p:cNvPr>
          <p:cNvSpPr txBox="1"/>
          <p:nvPr/>
        </p:nvSpPr>
        <p:spPr>
          <a:xfrm>
            <a:off x="2002971" y="2302469"/>
            <a:ext cx="94400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Insights based on 62 Stakeholders across Poland, Germany, Sweden, and Lithuania.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A08866-48C5-A0ED-3AF0-49B4B1560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829" y="3374571"/>
            <a:ext cx="4938188" cy="27205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6673EB-1FD3-224A-99F2-3205B7995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737" y="3371845"/>
            <a:ext cx="4375360" cy="2726029"/>
          </a:xfrm>
          <a:prstGeom prst="rect">
            <a:avLst/>
          </a:prstGeom>
        </p:spPr>
      </p:pic>
      <p:sp>
        <p:nvSpPr>
          <p:cNvPr id="11" name="object 9">
            <a:extLst>
              <a:ext uri="{FF2B5EF4-FFF2-40B4-BE49-F238E27FC236}">
                <a16:creationId xmlns:a16="http://schemas.microsoft.com/office/drawing/2014/main" id="{1D962392-B887-1603-4F5E-403155EFDE82}"/>
              </a:ext>
            </a:extLst>
          </p:cNvPr>
          <p:cNvSpPr txBox="1"/>
          <p:nvPr/>
        </p:nvSpPr>
        <p:spPr>
          <a:xfrm>
            <a:off x="2941177" y="2908000"/>
            <a:ext cx="2945765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Respondent Roles</a:t>
            </a:r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0A9661C1-02F0-6F83-EDCC-63BD427A0ED9}"/>
              </a:ext>
            </a:extLst>
          </p:cNvPr>
          <p:cNvSpPr txBox="1"/>
          <p:nvPr/>
        </p:nvSpPr>
        <p:spPr>
          <a:xfrm>
            <a:off x="7375924" y="2907999"/>
            <a:ext cx="5442585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spcBef>
                <a:spcPts val="114"/>
              </a:spcBef>
            </a:pPr>
            <a:r>
              <a:rPr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Sustainability Interest Score (1-5)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21F525-0D1A-06DA-FBAE-5FC0DCA62DC9}"/>
              </a:ext>
            </a:extLst>
          </p:cNvPr>
          <p:cNvSpPr txBox="1"/>
          <p:nvPr/>
        </p:nvSpPr>
        <p:spPr>
          <a:xfrm>
            <a:off x="1788161" y="6312180"/>
            <a:ext cx="9503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Insight: </a:t>
            </a:r>
            <a:r>
              <a:rPr lang="en-US" i="1" dirty="0"/>
              <a:t>Operational managers are ready for change, but often lack owner buy-in.</a:t>
            </a:r>
          </a:p>
        </p:txBody>
      </p:sp>
    </p:spTree>
    <p:extLst>
      <p:ext uri="{BB962C8B-B14F-4D97-AF65-F5344CB8AC3E}">
        <p14:creationId xmlns:p14="http://schemas.microsoft.com/office/powerpoint/2010/main" val="2629579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7B898-1BDF-A036-9C31-D4478114F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F79AE-036E-4FF5-62FD-C506BA496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436" y="1228069"/>
            <a:ext cx="11311374" cy="1425347"/>
          </a:xfrm>
        </p:spPr>
        <p:txBody>
          <a:bodyPr/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The “Blackwater” Reality: </a:t>
            </a:r>
            <a:r>
              <a:rPr lang="en-US" sz="3600" i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Infrastructure vs. Usage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6EC1F3D6-D14E-A8E0-0980-AF509F328152}"/>
              </a:ext>
            </a:extLst>
          </p:cNvPr>
          <p:cNvSpPr txBox="1"/>
          <p:nvPr/>
        </p:nvSpPr>
        <p:spPr>
          <a:xfrm>
            <a:off x="2014803" y="2794038"/>
            <a:ext cx="5913632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 Pump-Out Station Usage by Country</a:t>
            </a:r>
            <a:endParaRPr sz="2000" b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28DE66-7653-428F-9C94-AC3CF17F0266}"/>
              </a:ext>
            </a:extLst>
          </p:cNvPr>
          <p:cNvSpPr txBox="1"/>
          <p:nvPr/>
        </p:nvSpPr>
        <p:spPr>
          <a:xfrm>
            <a:off x="1633947" y="6312180"/>
            <a:ext cx="9503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Insight: </a:t>
            </a:r>
            <a:r>
              <a:rPr lang="en-US" i="1" dirty="0"/>
              <a:t>Operational managers are ready for change, but often lack owner buy-in.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C32A48-0C3C-9DA8-55C4-9C7393C9B33D}"/>
              </a:ext>
            </a:extLst>
          </p:cNvPr>
          <p:cNvSpPr txBox="1"/>
          <p:nvPr/>
        </p:nvSpPr>
        <p:spPr>
          <a:xfrm>
            <a:off x="2896327" y="2289662"/>
            <a:ext cx="9503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Only 53% of surveyed marinas manage wastewater via pump-out stations.</a:t>
            </a:r>
            <a:endParaRPr lang="lt-L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1008D5-C958-17B5-68BD-72E34BBE4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353" y="3254230"/>
            <a:ext cx="5913632" cy="267485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42B39BE2-9BC2-E44C-B96E-69FDAABEA5F2}"/>
              </a:ext>
            </a:extLst>
          </p:cNvPr>
          <p:cNvGrpSpPr/>
          <p:nvPr/>
        </p:nvGrpSpPr>
        <p:grpSpPr>
          <a:xfrm>
            <a:off x="8141133" y="2921039"/>
            <a:ext cx="3491533" cy="3342660"/>
            <a:chOff x="8240919" y="2585397"/>
            <a:chExt cx="3491533" cy="3342660"/>
          </a:xfrm>
        </p:grpSpPr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11F9440A-D475-DBD7-1C0E-76BE83D833E8}"/>
                </a:ext>
              </a:extLst>
            </p:cNvPr>
            <p:cNvSpPr/>
            <p:nvPr/>
          </p:nvSpPr>
          <p:spPr>
            <a:xfrm rot="5400000">
              <a:off x="8315356" y="2510960"/>
              <a:ext cx="3342660" cy="3491533"/>
            </a:xfrm>
            <a:prstGeom prst="wedgeRoundRectCallout">
              <a:avLst/>
            </a:prstGeom>
            <a:solidFill>
              <a:srgbClr val="EFF4F5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t-LT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AC44EA7-9C43-2168-C8CE-D743AB799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02339" y="2780919"/>
              <a:ext cx="2972058" cy="2819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24949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761C8-03AC-CCB4-8277-F0AA3911C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45ADE-C6AF-C4D6-4274-08F4B141F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793" y="1630315"/>
            <a:ext cx="10794303" cy="1915205"/>
          </a:xfrm>
        </p:spPr>
        <p:txBody>
          <a:bodyPr>
            <a:normAutofit/>
          </a:bodyPr>
          <a:lstStyle/>
          <a:p>
            <a:r>
              <a:rPr 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  <a:ea typeface="+mn-ea"/>
                <a:cs typeface="+mn-cs"/>
              </a:rPr>
              <a:t>Hazardous Liquids: The 'Not Necessary' Mindset of marinas: </a:t>
            </a:r>
            <a:r>
              <a:rPr lang="en-US" sz="3600" b="1" dirty="0">
                <a:solidFill>
                  <a:srgbClr val="FF0000"/>
                </a:solidFill>
                <a:latin typeface="Century Gothic"/>
                <a:ea typeface="+mn-ea"/>
                <a:cs typeface="+mn-cs"/>
              </a:rPr>
              <a:t>56% </a:t>
            </a:r>
            <a:r>
              <a:rPr lang="en-US" sz="2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/>
                <a:ea typeface="Open Sans"/>
                <a:cs typeface="Open Sans"/>
              </a:rPr>
              <a:t>Have NO systems to prevent hazardous liquid spills (oils, fuel, grease).</a:t>
            </a:r>
            <a:br>
              <a:rPr lang="en-US" sz="3600" b="1" dirty="0">
                <a:latin typeface="Century Gothic"/>
                <a:ea typeface="+mn-ea"/>
                <a:cs typeface="+mn-cs"/>
              </a:rPr>
            </a:b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F2307750-44E3-546D-3179-7C2E6C9331B5}"/>
              </a:ext>
            </a:extLst>
          </p:cNvPr>
          <p:cNvSpPr txBox="1"/>
          <p:nvPr/>
        </p:nvSpPr>
        <p:spPr>
          <a:xfrm>
            <a:off x="4636390" y="3103043"/>
            <a:ext cx="3609490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Why do you lack a system?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D444E5-5353-0827-996E-07DD988D9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822" y="3642171"/>
            <a:ext cx="9990686" cy="214902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913F615-2F32-561D-13BA-FFE0E12EF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7817" y="6089444"/>
            <a:ext cx="9114310" cy="57917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30174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D7AD1-5E48-F8C0-FE92-83C0D9E03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40B30-F9B0-80C0-7A65-DC7E47238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633" y="1525448"/>
            <a:ext cx="10095804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Operational Blind Spots: Water Quality &amp; Invasive Species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0FDCCEFE-9C0E-B6DD-D3D6-B896006278A3}"/>
              </a:ext>
            </a:extLst>
          </p:cNvPr>
          <p:cNvSpPr txBox="1"/>
          <p:nvPr/>
        </p:nvSpPr>
        <p:spPr>
          <a:xfrm>
            <a:off x="2294786" y="2845635"/>
            <a:ext cx="3372592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Water Quality Monitoring</a:t>
            </a: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E13674BB-7361-14C2-A0E5-DF7527FCA869}"/>
              </a:ext>
            </a:extLst>
          </p:cNvPr>
          <p:cNvSpPr txBox="1"/>
          <p:nvPr/>
        </p:nvSpPr>
        <p:spPr>
          <a:xfrm>
            <a:off x="7923151" y="2845634"/>
            <a:ext cx="381256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Invasive Species Measures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79EA4-F573-DAB7-D784-02DA0D4E6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893" y="3292977"/>
            <a:ext cx="4644847" cy="2830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254A4D-A7A4-71D8-7192-D49FBA6BA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3151" y="3289511"/>
            <a:ext cx="3320864" cy="28373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9B236D-23F0-9B7B-3074-6A425682B3A7}"/>
              </a:ext>
            </a:extLst>
          </p:cNvPr>
          <p:cNvSpPr txBox="1"/>
          <p:nvPr/>
        </p:nvSpPr>
        <p:spPr>
          <a:xfrm>
            <a:off x="1294173" y="6157101"/>
            <a:ext cx="5370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Without data, managers cannot detect eutrophication spikes.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B9FFBC-F646-DE2F-4DB6-D5F7680E70FF}"/>
              </a:ext>
            </a:extLst>
          </p:cNvPr>
          <p:cNvSpPr txBox="1"/>
          <p:nvPr/>
        </p:nvSpPr>
        <p:spPr>
          <a:xfrm>
            <a:off x="7190012" y="6127660"/>
            <a:ext cx="4779918" cy="663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63245" marR="5080" indent="-551180">
              <a:lnSpc>
                <a:spcPct val="106600"/>
              </a:lnSpc>
              <a:spcBef>
                <a:spcPts val="95"/>
              </a:spcBef>
            </a:pPr>
            <a:r>
              <a:rPr lang="en-US" sz="1800" dirty="0">
                <a:solidFill>
                  <a:srgbClr val="0A0A0A"/>
                </a:solidFill>
                <a:latin typeface="Arial"/>
                <a:cs typeface="Arial"/>
              </a:rPr>
              <a:t>37%</a:t>
            </a:r>
            <a:r>
              <a:rPr lang="en-US" sz="1800" spc="-130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45" dirty="0">
                <a:solidFill>
                  <a:srgbClr val="0A0A0A"/>
                </a:solidFill>
                <a:latin typeface="Arial"/>
                <a:cs typeface="Arial"/>
              </a:rPr>
              <a:t>believe</a:t>
            </a:r>
            <a:r>
              <a:rPr lang="en-US" sz="1800" spc="-20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75" dirty="0">
                <a:solidFill>
                  <a:srgbClr val="0A0A0A"/>
                </a:solidFill>
                <a:latin typeface="Arial"/>
                <a:cs typeface="Arial"/>
              </a:rPr>
              <a:t>measures</a:t>
            </a:r>
            <a:r>
              <a:rPr lang="en-US" sz="1800" spc="40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85" dirty="0">
                <a:solidFill>
                  <a:srgbClr val="0A0A0A"/>
                </a:solidFill>
                <a:latin typeface="Arial"/>
                <a:cs typeface="Arial"/>
              </a:rPr>
              <a:t>are</a:t>
            </a:r>
            <a:r>
              <a:rPr lang="en-US" sz="1800" spc="-23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114" dirty="0">
                <a:solidFill>
                  <a:srgbClr val="0A0A0A"/>
                </a:solidFill>
                <a:latin typeface="Arial"/>
                <a:cs typeface="Arial"/>
              </a:rPr>
              <a:t>'Not</a:t>
            </a:r>
            <a:r>
              <a:rPr lang="en-US" sz="1800" spc="-2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-10" dirty="0">
                <a:solidFill>
                  <a:srgbClr val="0A0A0A"/>
                </a:solidFill>
                <a:latin typeface="Arial"/>
                <a:cs typeface="Arial"/>
              </a:rPr>
              <a:t>Necessary', </a:t>
            </a:r>
            <a:r>
              <a:rPr lang="en-US" sz="1800" spc="95" dirty="0">
                <a:solidFill>
                  <a:srgbClr val="0A0A0A"/>
                </a:solidFill>
                <a:latin typeface="Arial"/>
                <a:cs typeface="Arial"/>
              </a:rPr>
              <a:t>despite</a:t>
            </a:r>
            <a:r>
              <a:rPr lang="en-US" sz="1800" spc="-12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110" dirty="0">
                <a:solidFill>
                  <a:srgbClr val="0A0A0A"/>
                </a:solidFill>
                <a:latin typeface="Arial"/>
                <a:cs typeface="Arial"/>
              </a:rPr>
              <a:t>hulls</a:t>
            </a:r>
            <a:r>
              <a:rPr lang="en-US" sz="1800" spc="-7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75" dirty="0">
                <a:solidFill>
                  <a:srgbClr val="0A0A0A"/>
                </a:solidFill>
                <a:latin typeface="Arial"/>
                <a:cs typeface="Arial"/>
              </a:rPr>
              <a:t>being</a:t>
            </a:r>
            <a:r>
              <a:rPr lang="en-US" sz="1800" spc="-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75" dirty="0">
                <a:solidFill>
                  <a:srgbClr val="0A0A0A"/>
                </a:solidFill>
                <a:latin typeface="Arial"/>
                <a:cs typeface="Arial"/>
              </a:rPr>
              <a:t>a</a:t>
            </a:r>
            <a:r>
              <a:rPr lang="en-US" sz="1800" spc="-14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90" dirty="0">
                <a:solidFill>
                  <a:srgbClr val="0A0A0A"/>
                </a:solidFill>
                <a:latin typeface="Arial"/>
                <a:cs typeface="Arial"/>
              </a:rPr>
              <a:t>primary</a:t>
            </a:r>
            <a:r>
              <a:rPr lang="en-US" sz="1800" spc="85" dirty="0">
                <a:solidFill>
                  <a:srgbClr val="0A0A0A"/>
                </a:solidFill>
                <a:latin typeface="Arial"/>
                <a:cs typeface="Arial"/>
              </a:rPr>
              <a:t> </a:t>
            </a:r>
            <a:r>
              <a:rPr lang="en-US" sz="1800" spc="40" dirty="0">
                <a:solidFill>
                  <a:srgbClr val="0A0A0A"/>
                </a:solidFill>
                <a:latin typeface="Arial"/>
                <a:cs typeface="Arial"/>
              </a:rPr>
              <a:t>vector.</a:t>
            </a:r>
            <a:endParaRPr lang="en-US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5101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9DE0F-AC61-9AA7-5FB2-4BD2A42CF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678F0-8CC3-DFBC-9A03-1E0376467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419" y="1493659"/>
            <a:ext cx="10095804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Solid Waste: Good Collection, Poor Segregation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C4DF96B0-57FB-A9FC-1E2D-E5B4570C426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72909" y="3149559"/>
            <a:ext cx="934193" cy="1301121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A908DED6-B714-8550-2437-D51B8AF16D0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38574" y="3154166"/>
            <a:ext cx="1326838" cy="13011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8D5B73-2AC0-E9BF-DA31-6D04ADE8A1A1}"/>
              </a:ext>
            </a:extLst>
          </p:cNvPr>
          <p:cNvSpPr txBox="1"/>
          <p:nvPr/>
        </p:nvSpPr>
        <p:spPr>
          <a:xfrm>
            <a:off x="2489941" y="3155068"/>
            <a:ext cx="41753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Most marinas have a basic collection.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Sufficient Trash Cans: #1 Implemented Measure.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Regular Cleanups: #2 Implemented Measure.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73% of German &amp; 86% of Swedish marinas have plastic reduction measures.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11EE17-B985-B3C8-DFBF-92E34607DF7A}"/>
              </a:ext>
            </a:extLst>
          </p:cNvPr>
          <p:cNvSpPr txBox="1"/>
          <p:nvPr/>
        </p:nvSpPr>
        <p:spPr>
          <a:xfrm>
            <a:off x="8290560" y="3146797"/>
            <a:ext cx="39014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Circularity is missing.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Only 7 respondents confirmed having specific Recycling Facilities.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Microplastics: Awareness is growing (</a:t>
            </a:r>
            <a:r>
              <a:rPr lang="en-US" dirty="0" err="1"/>
              <a:t>Seabins</a:t>
            </a:r>
            <a:r>
              <a:rPr lang="en-US" dirty="0"/>
              <a:t>), but infrastructure lags.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Lithuanian Context: 71% of respondents have NO specific plastic reduction measures.</a:t>
            </a:r>
            <a:endParaRPr lang="lt-LT" dirty="0"/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760E39BE-2FAD-6E14-408D-8F81BDE31251}"/>
              </a:ext>
            </a:extLst>
          </p:cNvPr>
          <p:cNvSpPr txBox="1"/>
          <p:nvPr/>
        </p:nvSpPr>
        <p:spPr>
          <a:xfrm>
            <a:off x="8287515" y="2784152"/>
            <a:ext cx="381256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The Gap</a:t>
            </a: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7F704AB-C099-F9F7-0669-79F0C476EBBB}"/>
              </a:ext>
            </a:extLst>
          </p:cNvPr>
          <p:cNvSpPr txBox="1"/>
          <p:nvPr/>
        </p:nvSpPr>
        <p:spPr>
          <a:xfrm>
            <a:off x="2587570" y="2828456"/>
            <a:ext cx="381256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The Good News</a:t>
            </a:r>
          </a:p>
        </p:txBody>
      </p:sp>
    </p:spTree>
    <p:extLst>
      <p:ext uri="{BB962C8B-B14F-4D97-AF65-F5344CB8AC3E}">
        <p14:creationId xmlns:p14="http://schemas.microsoft.com/office/powerpoint/2010/main" val="3366911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C99E4-8CD0-F5EB-9004-E875DE487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208F8-65AE-2F53-D50E-4734E9DC3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419" y="1291116"/>
            <a:ext cx="10095804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Barriers to Action: Why Change is Difficult</a:t>
            </a:r>
            <a:endParaRPr lang="lt-LT" sz="3600" i="1" dirty="0">
              <a:solidFill>
                <a:schemeClr val="tx2">
                  <a:lumMod val="90000"/>
                  <a:lumOff val="10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AEF9DBA7-37EA-001B-3DFE-865FD6966FA7}"/>
              </a:ext>
            </a:extLst>
          </p:cNvPr>
          <p:cNvSpPr txBox="1"/>
          <p:nvPr/>
        </p:nvSpPr>
        <p:spPr>
          <a:xfrm>
            <a:off x="1773654" y="2374159"/>
            <a:ext cx="765772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en-US" sz="2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</a:rPr>
              <a:t>Managers want sustainability but face structural hurdles.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50D758-37E0-2715-D982-924020ED3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654" y="2825767"/>
            <a:ext cx="5806943" cy="37950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EFB5D6-3885-4656-C129-5C4431148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903" y="3105733"/>
            <a:ext cx="3727937" cy="350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93881"/>
      </p:ext>
    </p:extLst>
  </p:cSld>
  <p:clrMapOvr>
    <a:masterClrMapping/>
  </p:clrMapOvr>
</p:sld>
</file>

<file path=ppt/theme/theme1.xml><?xml version="1.0" encoding="utf-8"?>
<a:theme xmlns:a="http://schemas.openxmlformats.org/drawingml/2006/main" name="1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E0937AA57ACD994B941A3ECD1748728E" ma:contentTypeVersion="8" ma:contentTypeDescription="Kurkite naują dokumentą." ma:contentTypeScope="" ma:versionID="be2d4e16e5eb7bbc067be4c9ea0d8084">
  <xsd:schema xmlns:xsd="http://www.w3.org/2001/XMLSchema" xmlns:xs="http://www.w3.org/2001/XMLSchema" xmlns:p="http://schemas.microsoft.com/office/2006/metadata/properties" xmlns:ns2="39693a39-8fa4-455b-b3c4-33f531c85607" targetNamespace="http://schemas.microsoft.com/office/2006/metadata/properties" ma:root="true" ma:fieldsID="5c70e9997803c77f854aa4f595fb84e0" ns2:_="">
    <xsd:import namespace="39693a39-8fa4-455b-b3c4-33f531c85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693a39-8fa4-455b-b3c4-33f531c85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50E4C9-BC64-44C2-A4E7-B6EB85575A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A0B674-B5A5-49B0-9087-E62EC033ADE5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9693a39-8fa4-455b-b3c4-33f531c85607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3FDA158-B019-4BE6-A5D0-AD68D2C945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693a39-8fa4-455b-b3c4-33f531c856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Microsoft Office PowerPoint</Application>
  <PresentationFormat>Plačiaekranė</PresentationFormat>
  <Paragraphs>128</Paragraphs>
  <Slides>16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Skaidrių pavadinimai</vt:lpstr>
      </vt:variant>
      <vt:variant>
        <vt:i4>16</vt:i4>
      </vt:variant>
    </vt:vector>
  </HeadingPairs>
  <TitlesOfParts>
    <vt:vector size="19" baseType="lpstr">
      <vt:lpstr>1_Projekt niestandardowy</vt:lpstr>
      <vt:lpstr>2_Projekt niestandardowy</vt:lpstr>
      <vt:lpstr>Projekt niestandardowy</vt:lpstr>
      <vt:lpstr> Future-Proofing South Baltic Marinas A Strategic Benchmark of Challenges, Operational Realities, and Solutions for Marina Managers.  Interreg South Baltic Program 2021-2027</vt:lpstr>
      <vt:lpstr>The Strategic Context: Operating in a Fragile Ecosystem</vt:lpstr>
      <vt:lpstr>Six Pressures Facing Modern Marinas</vt:lpstr>
      <vt:lpstr>The Industry Benchmark: Who We Surveyed</vt:lpstr>
      <vt:lpstr>The “Blackwater” Reality: Infrastructure vs. Usage</vt:lpstr>
      <vt:lpstr>Hazardous Liquids: The 'Not Necessary' Mindset of marinas: 56% Have NO systems to prevent hazardous liquid spills (oils, fuel, grease). </vt:lpstr>
      <vt:lpstr>Operational Blind Spots: Water Quality &amp; Invasive Species</vt:lpstr>
      <vt:lpstr>Solid Waste: Good Collection, Poor Segregation</vt:lpstr>
      <vt:lpstr>Barriers to Action: Why Change is Difficult</vt:lpstr>
      <vt:lpstr>Solution 1: Nature-Based Solution</vt:lpstr>
      <vt:lpstr>Solution 2: Technological Interventions</vt:lpstr>
      <vt:lpstr>Global Lessons: Models for the Baltic</vt:lpstr>
      <vt:lpstr>Solution 3: The Power of the Network</vt:lpstr>
      <vt:lpstr>The Manager's Action Plan: Immediate steps based on the Benchmarking Report. </vt:lpstr>
      <vt:lpstr>Charting a Cleaner Course</vt:lpstr>
      <vt:lpstr>„PowerPoint“ pateiktis</vt:lpstr>
    </vt:vector>
  </TitlesOfParts>
  <Company>umwp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Ostrowski Arkadiusz</dc:creator>
  <cp:lastModifiedBy>hansch</cp:lastModifiedBy>
  <cp:revision>97</cp:revision>
  <dcterms:created xsi:type="dcterms:W3CDTF">2024-09-25T08:08:53Z</dcterms:created>
  <dcterms:modified xsi:type="dcterms:W3CDTF">2026-03-19T12:13:21Z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0x010100E0937AA57ACD994B941A3ECD1748728E</vt:lpwstr>
  </property>
</Properties>
</file>